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57" r:id="rId4"/>
    <p:sldId id="284" r:id="rId5"/>
    <p:sldId id="260" r:id="rId6"/>
    <p:sldId id="285" r:id="rId7"/>
    <p:sldId id="286" r:id="rId8"/>
    <p:sldId id="287" r:id="rId9"/>
    <p:sldId id="288" r:id="rId10"/>
    <p:sldId id="298" r:id="rId11"/>
    <p:sldId id="299" r:id="rId12"/>
    <p:sldId id="289" r:id="rId13"/>
    <p:sldId id="297" r:id="rId14"/>
    <p:sldId id="290" r:id="rId15"/>
    <p:sldId id="292" r:id="rId16"/>
    <p:sldId id="294" r:id="rId17"/>
    <p:sldId id="295" r:id="rId18"/>
    <p:sldId id="296" r:id="rId19"/>
    <p:sldId id="269" r:id="rId20"/>
    <p:sldId id="261" r:id="rId21"/>
    <p:sldId id="270" r:id="rId22"/>
    <p:sldId id="271" r:id="rId23"/>
    <p:sldId id="272" r:id="rId24"/>
    <p:sldId id="273" r:id="rId25"/>
    <p:sldId id="277" r:id="rId26"/>
    <p:sldId id="275" r:id="rId27"/>
    <p:sldId id="278" r:id="rId28"/>
    <p:sldId id="279" r:id="rId29"/>
    <p:sldId id="280" r:id="rId30"/>
    <p:sldId id="262" r:id="rId31"/>
    <p:sldId id="263" r:id="rId32"/>
    <p:sldId id="281" r:id="rId33"/>
    <p:sldId id="264" r:id="rId34"/>
    <p:sldId id="282" r:id="rId3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40297-C9A3-4E5D-9AAD-66F46E159743}" v="1110" dt="2025-05-14T22:19:00.104"/>
    <p1510:client id="{82AF4FAC-58B9-416E-9213-548CFA8B12F3}" v="11980" dt="2025-05-14T22:18:11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err="1"/>
              <a:t>Work</a:t>
            </a:r>
            <a:r>
              <a:rPr lang="hu-HU" baseline="0"/>
              <a:t> </a:t>
            </a:r>
            <a:r>
              <a:rPr lang="hu-HU" baseline="0" err="1"/>
              <a:t>Distribution</a:t>
            </a:r>
            <a:endParaRPr lang="hu-HU"/>
          </a:p>
        </c:rich>
      </c:tx>
      <c:layout>
        <c:manualLayout>
          <c:xMode val="edge"/>
          <c:yMode val="edge"/>
          <c:x val="0.41530193236714974"/>
          <c:y val="2.918642495710514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56-453F-996D-9C2A709BE5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66-4331-97AF-39C60C4CBD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56-453F-996D-9C2A709BE50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8B589FF-BA70-44EB-86D0-A7E7A7890A7C}" type="CATEGORYNAME">
                      <a:rPr lang="en-US" dirty="0">
                        <a:solidFill>
                          <a:schemeClr val="bg1"/>
                        </a:solidFill>
                      </a:rPr>
                      <a:pPr/>
                      <a:t>[KATEGÓRIA NEVE]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
</a:t>
                    </a:r>
                    <a:fld id="{6ABC29E7-AD8F-4F47-A1F2-D090BB34F9AB}" type="PERCENTAGE">
                      <a:rPr lang="en-US" baseline="0" dirty="0">
                        <a:solidFill>
                          <a:schemeClr val="bg1"/>
                        </a:solidFill>
                      </a:rPr>
                      <a:pPr/>
                      <a:t>[SZÁZALÉK]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056-453F-996D-9C2A709BE5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Szép Dániel</c:v>
                </c:pt>
                <c:pt idx="1">
                  <c:v>Kiss Levente</c:v>
                </c:pt>
                <c:pt idx="2">
                  <c:v>Szabó Richárd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56-453F-996D-9C2A709BE5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7818-73D5-44AE-9B87-30C8760C8AE6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DDC7E-B530-41E6-9D12-1E0C6C125B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62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307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angolra vált akkor angolul is tud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51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 elnavigálunk az Ismerősök (angolul </a:t>
            </a:r>
            <a:r>
              <a:rPr lang="hu-HU" err="1"/>
              <a:t>People</a:t>
            </a:r>
            <a:r>
              <a:rPr lang="hu-HU"/>
              <a:t>) képernyőre a barátok kezelését tudjuk megtenni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04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8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A1CF-530A-DD6E-56B5-D387956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6919F9D-CC81-45F8-214C-EA48C8D8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ACC37-CA11-3A52-694E-16804836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11CDF1-D1FD-864A-9DD8-F54B62EF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2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D359-7843-F794-C750-DE9CF816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E7784A-B359-8D76-E846-2BC90346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56D430-DDAA-3FE8-484F-44C6FF14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1F86F8-AC08-A640-2009-DDBAD7F0C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157F-6A02-B5D5-A091-8D5D85FF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E9AD8A7-1C13-32F5-B60F-5E535EF49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D979072-17AC-FE9B-8466-C2A65023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EA934-DFF1-71CF-0074-D09109BF0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3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CF15-980A-3E8C-F838-73D91F8C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8730AF4-48F5-D2ED-F7EA-5CFC9CF6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57A320-1248-BA3C-2BA1-00F0DE38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Adatbázis szerkezete, </a:t>
            </a:r>
            <a:r>
              <a:rPr lang="hu-HU" err="1"/>
              <a:t>composer</a:t>
            </a:r>
            <a:r>
              <a:rPr lang="hu-HU"/>
              <a:t>, </a:t>
            </a:r>
            <a:r>
              <a:rPr lang="hu-HU" err="1"/>
              <a:t>jwt</a:t>
            </a:r>
            <a:r>
              <a:rPr lang="hu-HU"/>
              <a:t> miért. A ki nem tért dolgokra azt szóba elmondani pl.: </a:t>
            </a:r>
            <a:r>
              <a:rPr lang="hu-HU" err="1"/>
              <a:t>foreach</a:t>
            </a:r>
            <a:r>
              <a:rPr lang="hu-HU"/>
              <a:t>….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6F90DF-75E6-8C5A-8D2F-6FEE767F1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1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C5854-125E-4E55-BDEE-E7690B9F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655096-15FD-42B4-AB69-6DDB320B4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7FC5F8-6ABE-4A0D-8EA5-E97721F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96498D-8112-45D0-B172-0404B3B9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0F704D-5B76-472B-820E-EC42711B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6101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B2F90-0749-4E66-B440-F52C6A55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F9B36D-37D5-4859-A109-DA8A80971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A0F71D-E1AE-4E69-8B40-638C12A7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5A2BE9-2209-44ED-852B-0F43A3E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40DFA7-0C3A-4DC4-A50F-9076025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00577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1E9BE3-59AD-480A-89B2-D353F877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3B425A-D0EE-4327-AA35-9FF7852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0485A6-C914-4806-BE29-E0F23AD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1BD5EC-6392-49D8-97FC-F47E375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B61EA-E2B4-477D-89D0-F9A7879D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57609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90028-5D66-486B-BA9E-C81ECA0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C9632A-CFE0-40A7-995F-F2E00074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EACE41-BA42-4DFC-A448-4252495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A0E43-6DD1-4EA8-A864-B784B9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0C68E-CA88-496D-AFDB-A7EB533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9057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50927-69A9-4284-B71C-2507CCE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F91C1A-BDEB-4486-821A-80248F76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BAFEE9-4128-4FA4-A19B-1CD47F8D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678F40-E591-494A-B1B5-259CAD04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7AB2BC-AE80-430B-8B56-2B3AE285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9316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23A91-59D8-4A2C-94FE-C58D4A2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FB7A7-9514-4DE7-995C-DC9BDBE5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55E2FC-63BC-498F-8859-562BC652C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27A776-2020-49BA-9C81-2E5ECA10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B91AA-BB62-4CFF-AD12-2F55F1F8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609C4-F90D-4A03-A36C-4B4F8B8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0523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23722-DFF7-4719-B92B-C35BAC3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26D29B-91D3-454C-A7C0-4E353B532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718C48-C12B-4538-9CB6-08C2672F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CEEFFA-0E67-466E-B095-10DF0A2E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7B4B72-BEB6-4F16-9029-FA1C8C64E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908737F-CAC0-4577-909E-9A47D584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F07422-53CA-48FA-A648-75142E3C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AF40C8B-3101-4C07-BBCB-1C4909D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568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9FD0C-E3E0-424D-85E9-9B259C33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704913-C798-4D9D-AA1C-87C414B6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56B8E8-ADBF-4755-8E21-266DE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381B2A-CFDF-45A7-A1D0-3B2DA7DD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82058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793EAB2-89C8-4BBA-8EF5-18560D6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6A93B23-13D8-4CE4-803E-B9A75BD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F7FDD5-8291-4FE2-882E-EA5199EB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94970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D70E9-B0CF-4307-8FC6-158DB6AB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E31C7-19C1-40B2-B181-6521971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E175A8D-92B9-4ED8-9A68-04546E36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93B36A-E46D-461C-88F4-437EB685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918C4-4266-4A88-BE3D-BD02374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29DB85A-FB12-40AE-A901-0D7E4EC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84950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B290F-D343-4ED4-92B7-B825019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B82FC2-C178-4EAB-A93B-8F3D35A02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06FA59-3210-4D12-AC42-964030A8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A19D3DE-128C-4CBF-8BF4-7729EDDE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4C8018-9A27-449D-B488-96E3BF10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BAC60E-B770-4FF5-AEFA-800A28D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78447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810E1E6-5163-4F76-BEED-BBC47F60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CD00D3-20AB-428F-8EAF-1CD7D8F5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06C51F-85BF-4298-93BA-0C9C3D79B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7206F-81B5-47CB-B4AE-74E52014996F}" type="datetimeFigureOut">
              <a:rPr lang="hu-HU" smtClean="0"/>
              <a:t>2025. 05. 15.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DC32C3-C2AE-446A-82C2-5436D5F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C8F20-317D-48D1-8FE5-1FE358EAA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18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wrongemail@example.com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C2F8A8-959D-483B-B850-30DF44B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9197"/>
            <a:ext cx="9144000" cy="1459606"/>
          </a:xfrm>
        </p:spPr>
        <p:txBody>
          <a:bodyPr>
            <a:normAutofit/>
          </a:bodyPr>
          <a:lstStyle/>
          <a:p>
            <a:r>
              <a:rPr lang="hu-HU" err="1">
                <a:latin typeface="Times New Roman"/>
                <a:cs typeface="Times New Roman"/>
              </a:rPr>
              <a:t>Chatex</a:t>
            </a:r>
            <a:b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 i="1">
                <a:latin typeface="Times New Roman"/>
                <a:ea typeface="+mn-ea"/>
                <a:cs typeface="Times New Roman"/>
              </a:rPr>
              <a:t>Egy modern, egyszerű chat alkalmazás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7E239EF-C4D2-4828-B408-444095E2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89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Készítették a 13.D osztály tanulói: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Szép Dániel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Kiss Levente Ábris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(Szabó Richárd László)</a:t>
            </a:r>
          </a:p>
        </p:txBody>
      </p:sp>
      <p:pic>
        <p:nvPicPr>
          <p:cNvPr id="7" name="Kép 6" descr="A képen Grafika, kör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D295E1-0940-8E3D-211B-D7601B9E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5123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94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CF3-AD95-ADA4-3DFF-193D4821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CD3523-5B23-48C1-29FF-D81063F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2" y="0"/>
            <a:ext cx="3086100" cy="6858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ED6151-8BE0-5573-7EF2-51F22DE5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1" y="0"/>
            <a:ext cx="3086100" cy="6858000"/>
          </a:xfrm>
          <a:prstGeom prst="rect">
            <a:avLst/>
          </a:prstGeom>
        </p:spPr>
      </p:pic>
      <p:pic>
        <p:nvPicPr>
          <p:cNvPr id="20" name="Kép 1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32E3-996E-9CD5-8DCB-32E37396A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A2BF46-9D22-BD1F-262B-7C6C4B5099F2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2ACD17-41A5-BB8C-421B-360B8848FD55}"/>
              </a:ext>
            </a:extLst>
          </p:cNvPr>
          <p:cNvSpPr txBox="1"/>
          <p:nvPr/>
        </p:nvSpPr>
        <p:spPr>
          <a:xfrm>
            <a:off x="14707" y="4362733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6679A-050B-65CE-7541-B8FB322CC995}"/>
              </a:ext>
            </a:extLst>
          </p:cNvPr>
          <p:cNvSpPr txBox="1"/>
          <p:nvPr/>
        </p:nvSpPr>
        <p:spPr>
          <a:xfrm>
            <a:off x="-34329" y="1396536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9FA76B9-B177-0662-C78B-F38A793B6E4A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6948E1-E606-3D4D-2C4F-90BA0F6A6A70}"/>
              </a:ext>
            </a:extLst>
          </p:cNvPr>
          <p:cNvSpPr txBox="1"/>
          <p:nvPr/>
        </p:nvSpPr>
        <p:spPr>
          <a:xfrm>
            <a:off x="-19622" y="1869742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Bejelentkezés gomb 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2E06C03-42B4-D6A8-EC67-FB089D098AF6}"/>
              </a:ext>
            </a:extLst>
          </p:cNvPr>
          <p:cNvSpPr txBox="1"/>
          <p:nvPr/>
        </p:nvSpPr>
        <p:spPr>
          <a:xfrm>
            <a:off x="-34329" y="3347070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átirányítás a chatekhez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F78B697-16BF-019D-A123-BC889BF8D14D}"/>
              </a:ext>
            </a:extLst>
          </p:cNvPr>
          <p:cNvSpPr txBox="1"/>
          <p:nvPr/>
        </p:nvSpPr>
        <p:spPr>
          <a:xfrm>
            <a:off x="117694" y="4851778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19164316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ADAC-77D9-B44A-492E-B5FADEF1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F3187F90-D5FF-FBBF-7592-F4671DE31037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27D7EC2-A5D3-7F24-C93D-C060F4CFDE6B}"/>
              </a:ext>
            </a:extLst>
          </p:cNvPr>
          <p:cNvSpPr txBox="1"/>
          <p:nvPr/>
        </p:nvSpPr>
        <p:spPr>
          <a:xfrm>
            <a:off x="0" y="3605334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64C4E99-ACA4-7693-CD66-F94159B1D846}"/>
              </a:ext>
            </a:extLst>
          </p:cNvPr>
          <p:cNvSpPr txBox="1"/>
          <p:nvPr/>
        </p:nvSpPr>
        <p:spPr>
          <a:xfrm>
            <a:off x="-19623" y="1408077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Barát jelölése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39209A-B9C0-E79D-5E3B-68313E1C847F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Barátkezelés: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2CD90B-C708-25D3-C32D-4722F2486B82}"/>
              </a:ext>
            </a:extLst>
          </p:cNvPr>
          <p:cNvSpPr txBox="1"/>
          <p:nvPr/>
        </p:nvSpPr>
        <p:spPr>
          <a:xfrm>
            <a:off x="0" y="2123659"/>
            <a:ext cx="2894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Barátok kezelése (fogadóként)</a:t>
            </a:r>
          </a:p>
        </p:txBody>
      </p:sp>
      <p:pic>
        <p:nvPicPr>
          <p:cNvPr id="8" name="Kép 7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219914-0E0F-C2EA-9FC6-7A37849B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6" y="0"/>
            <a:ext cx="3086100" cy="6858000"/>
          </a:xfrm>
          <a:prstGeom prst="rect">
            <a:avLst/>
          </a:prstGeom>
        </p:spPr>
      </p:pic>
      <p:pic>
        <p:nvPicPr>
          <p:cNvPr id="10" name="Kép 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DCE840-3EC2-726F-13CC-B33B77D1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7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1E793D-7210-7CDA-CE71-44B8EEED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33B62F-7676-9DC3-BF6A-0F9BF9EE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40" y="0"/>
            <a:ext cx="3086100" cy="6858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6727BC-08BA-0EEE-DA78-F3DC1DCF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1E80ABC-EE18-0B1C-43CA-C7D787483B9C}"/>
              </a:ext>
            </a:extLst>
          </p:cNvPr>
          <p:cNvSpPr txBox="1"/>
          <p:nvPr/>
        </p:nvSpPr>
        <p:spPr>
          <a:xfrm>
            <a:off x="49036" y="6304002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Számláló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B241683-6F0A-907B-928E-92EDE66B093D}"/>
              </a:ext>
            </a:extLst>
          </p:cNvPr>
          <p:cNvSpPr txBox="1"/>
          <p:nvPr/>
        </p:nvSpPr>
        <p:spPr>
          <a:xfrm>
            <a:off x="0" y="5380033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Kapcsolata az illetővel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1BE119B-CA41-D5EE-C995-D6005ACF14B7}"/>
              </a:ext>
            </a:extLst>
          </p:cNvPr>
          <p:cNvSpPr txBox="1"/>
          <p:nvPr/>
        </p:nvSpPr>
        <p:spPr>
          <a:xfrm>
            <a:off x="25214" y="4018315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22725174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9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5FF5-836F-A1EB-A770-2D6FE9B6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DD51D7-A4B6-5F0E-4BE6-EA6B2878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03" y="0"/>
            <a:ext cx="3086100" cy="6858000"/>
          </a:xfrm>
          <a:prstGeom prst="rect">
            <a:avLst/>
          </a:prstGeom>
        </p:spPr>
      </p:pic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46BB35D-6CDA-5D21-4374-7379F7CA1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1" y="0"/>
            <a:ext cx="3086100" cy="6858000"/>
          </a:xfrm>
          <a:prstGeom prst="rect">
            <a:avLst/>
          </a:prstGeom>
        </p:spPr>
      </p:pic>
      <p:pic>
        <p:nvPicPr>
          <p:cNvPr id="7" name="Kép 6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A356E7F-A6A0-1878-3487-02C961FA5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5F2A6D7-0AB6-5FDB-A095-4A656B6AD3BC}"/>
              </a:ext>
            </a:extLst>
          </p:cNvPr>
          <p:cNvSpPr txBox="1"/>
          <p:nvPr/>
        </p:nvSpPr>
        <p:spPr>
          <a:xfrm>
            <a:off x="0" y="0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Websocket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A059A3-95F5-F9D9-DD4B-C6EA5D5CB103}"/>
              </a:ext>
            </a:extLst>
          </p:cNvPr>
          <p:cNvSpPr txBox="1"/>
          <p:nvPr/>
        </p:nvSpPr>
        <p:spPr>
          <a:xfrm>
            <a:off x="0" y="4457343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69150D3-5D54-69A0-D70F-A250A35FF1F1}"/>
              </a:ext>
            </a:extLst>
          </p:cNvPr>
          <p:cNvSpPr txBox="1"/>
          <p:nvPr/>
        </p:nvSpPr>
        <p:spPr>
          <a:xfrm>
            <a:off x="0" y="1505694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Chatek kapcsolat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B002DF9-BBFB-ED7F-0F0F-00673E8045EA}"/>
              </a:ext>
            </a:extLst>
          </p:cNvPr>
          <p:cNvSpPr txBox="1"/>
          <p:nvPr/>
        </p:nvSpPr>
        <p:spPr>
          <a:xfrm>
            <a:off x="0" y="3043982"/>
            <a:ext cx="282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Üzenet → Websocket → 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94D881C-8B1A-DDEE-2497-08E3A106C457}"/>
              </a:ext>
            </a:extLst>
          </p:cNvPr>
          <p:cNvSpPr txBox="1"/>
          <p:nvPr/>
        </p:nvSpPr>
        <p:spPr>
          <a:xfrm>
            <a:off x="0" y="2521357"/>
            <a:ext cx="2970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Chat kapcsolat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3CEDC6-7485-401E-0623-ED3B9937D51E}"/>
              </a:ext>
            </a:extLst>
          </p:cNvPr>
          <p:cNvSpPr txBox="1"/>
          <p:nvPr/>
        </p:nvSpPr>
        <p:spPr>
          <a:xfrm>
            <a:off x="0" y="951696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Chat(ek):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5B2F6EC-A4B6-9469-60BA-37D385CEE2ED}"/>
              </a:ext>
            </a:extLst>
          </p:cNvPr>
          <p:cNvSpPr txBox="1"/>
          <p:nvPr/>
        </p:nvSpPr>
        <p:spPr>
          <a:xfrm>
            <a:off x="143013" y="4919008"/>
            <a:ext cx="2686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Értesítés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Fájl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</a:p>
        </p:txBody>
      </p:sp>
    </p:spTree>
    <p:extLst>
      <p:ext uri="{BB962C8B-B14F-4D97-AF65-F5344CB8AC3E}">
        <p14:creationId xmlns:p14="http://schemas.microsoft.com/office/powerpoint/2010/main" val="14142173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1FB1-8934-8CF5-5F2E-C4AFB3D5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E569B056-EEEF-3828-6679-C3A96CB321AE}"/>
              </a:ext>
            </a:extLst>
          </p:cNvPr>
          <p:cNvSpPr txBox="1"/>
          <p:nvPr/>
        </p:nvSpPr>
        <p:spPr>
          <a:xfrm>
            <a:off x="38815" y="18813"/>
            <a:ext cx="2391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Jelszó helyreállítása: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CB40E52-566B-01BF-49B1-3C09923C2A14}"/>
              </a:ext>
            </a:extLst>
          </p:cNvPr>
          <p:cNvSpPr txBox="1"/>
          <p:nvPr/>
        </p:nvSpPr>
        <p:spPr>
          <a:xfrm>
            <a:off x="106000" y="5257260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3C10C0-B388-6F81-6017-4BD6908F3135}"/>
              </a:ext>
            </a:extLst>
          </p:cNvPr>
          <p:cNvSpPr txBox="1"/>
          <p:nvPr/>
        </p:nvSpPr>
        <p:spPr>
          <a:xfrm>
            <a:off x="38815" y="934165"/>
            <a:ext cx="2663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Email beírása 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BF9189C-3D59-2955-1C4C-F8547BCB7A2E}"/>
              </a:ext>
            </a:extLst>
          </p:cNvPr>
          <p:cNvSpPr txBox="1"/>
          <p:nvPr/>
        </p:nvSpPr>
        <p:spPr>
          <a:xfrm>
            <a:off x="74299" y="1389697"/>
            <a:ext cx="2999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Helyreállítás gomb megnyomása</a:t>
            </a:r>
          </a:p>
        </p:txBody>
      </p:sp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0C9166-4293-CDF9-AE57-9B8AB4B6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6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AB9578-3166-3D0C-1F52-1DFC962C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F98C7D5-0B91-AE88-286B-80BDBB14020C}"/>
              </a:ext>
            </a:extLst>
          </p:cNvPr>
          <p:cNvSpPr txBox="1"/>
          <p:nvPr/>
        </p:nvSpPr>
        <p:spPr>
          <a:xfrm>
            <a:off x="106000" y="2788879"/>
            <a:ext cx="384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Jelszó helyreállítása az emailben kapott oldalon (15 perc)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C9EA31E-6BEA-2D84-85F7-920CA53B83F9}"/>
              </a:ext>
            </a:extLst>
          </p:cNvPr>
          <p:cNvSpPr txBox="1"/>
          <p:nvPr/>
        </p:nvSpPr>
        <p:spPr>
          <a:xfrm>
            <a:off x="106000" y="4241597"/>
            <a:ext cx="320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4. Visszairányítás a főképernyőre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58B44D4-942C-4B63-378B-19E4255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67" y="0"/>
            <a:ext cx="8469033" cy="2423953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3C377D0-2E82-AAC2-1A1D-3C94A4A23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67" y="2694007"/>
            <a:ext cx="3960000" cy="417792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ABDF5D9-6BC0-0F3D-8EAC-04132AD2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77" y="2731926"/>
            <a:ext cx="3960000" cy="4140002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633DA9B5-2364-8D83-5EA0-A30CB3617268}"/>
              </a:ext>
            </a:extLst>
          </p:cNvPr>
          <p:cNvSpPr txBox="1"/>
          <p:nvPr/>
        </p:nvSpPr>
        <p:spPr>
          <a:xfrm>
            <a:off x="328923" y="5726349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CE5308A-DF3E-7964-4BDB-264F8F2B0CEC}"/>
              </a:ext>
            </a:extLst>
          </p:cNvPr>
          <p:cNvSpPr txBox="1"/>
          <p:nvPr/>
        </p:nvSpPr>
        <p:spPr>
          <a:xfrm>
            <a:off x="328922" y="6280347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pic>
        <p:nvPicPr>
          <p:cNvPr id="26" name="Kép 2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068283-5A16-6030-AAFE-0A69244A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17" y="-13928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89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  <p:bldP spid="16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3A37-673B-0D66-1C98-79DD1EA6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D78EF-F88D-D1CE-7378-80EB5887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840"/>
            <a:ext cx="12192000" cy="4351338"/>
          </a:xfrm>
        </p:spPr>
        <p:txBody>
          <a:bodyPr/>
          <a:lstStyle/>
          <a:p>
            <a:r>
              <a:rPr lang="hu-HU"/>
              <a:t>Minden folyamat végez valamilyen adatbázis műveletet</a:t>
            </a:r>
          </a:p>
          <a:p>
            <a:pPr lvl="1"/>
            <a:r>
              <a:rPr lang="hu-HU"/>
              <a:t>Pl.: bejelentkezett állapot frissítése (users tábla)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Pl.: üzenetek küldése (messages, message_attachments tábla)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A2B74C-8CE7-CB59-095B-9102AE65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59"/>
            <a:ext cx="12192000" cy="11350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3BF4598-FA79-716F-BA38-3FE6D27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998"/>
            <a:ext cx="7497221" cy="170521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15ED91-0238-6130-5F7C-7C765BF6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77" y="5524579"/>
            <a:ext cx="840222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92AA7A-5605-3D52-A0B0-06A340E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2B8E4-D251-5D57-70A1-3083D4DF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Dart forráskódok egységes szerkezetet követnek jelezve azt kommentekkel:</a:t>
            </a:r>
          </a:p>
          <a:p>
            <a:pPr lvl="1"/>
            <a:r>
              <a:rPr lang="hu-HU"/>
              <a:t>Globális metódusok (eleje/vége)</a:t>
            </a:r>
          </a:p>
          <a:p>
            <a:pPr lvl="1"/>
            <a:r>
              <a:rPr lang="hu-HU"/>
              <a:t>Osztály, osztályon belüli változók, háttér folyamatok, dizájn elemek (eleje/vége)</a:t>
            </a:r>
          </a:p>
          <a:p>
            <a:r>
              <a:rPr lang="hu-HU"/>
              <a:t>Emellett a Tiszta kód elvét is használtuk:</a:t>
            </a:r>
          </a:p>
          <a:p>
            <a:pPr lvl="1"/>
            <a:r>
              <a:rPr lang="hu-HU"/>
              <a:t>Kevés ismétlődő kód</a:t>
            </a:r>
          </a:p>
          <a:p>
            <a:pPr lvl="1"/>
            <a:r>
              <a:rPr lang="hu-HU"/>
              <a:t>Kifejező nevek használata</a:t>
            </a:r>
          </a:p>
          <a:p>
            <a:pPr lvl="1"/>
            <a:r>
              <a:rPr lang="hu-HU"/>
              <a:t>Változók, metódusok, osztályok mind 1 dologért felelnek</a:t>
            </a:r>
          </a:p>
        </p:txBody>
      </p:sp>
    </p:spTree>
    <p:extLst>
      <p:ext uri="{BB962C8B-B14F-4D97-AF65-F5344CB8AC3E}">
        <p14:creationId xmlns:p14="http://schemas.microsoft.com/office/powerpoint/2010/main" val="261337017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3C03-21AA-235A-A28B-C080D5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17F86C18-23CA-D41B-21AA-3D16D28BB6B6}"/>
              </a:ext>
            </a:extLst>
          </p:cNvPr>
          <p:cNvSpPr txBox="1">
            <a:spLocks/>
          </p:cNvSpPr>
          <p:nvPr/>
        </p:nvSpPr>
        <p:spPr>
          <a:xfrm>
            <a:off x="838200" y="237454"/>
            <a:ext cx="10515600" cy="855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main.dart-nak a szerkezetét mutatják be: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hu-HU"/>
          </a:p>
          <a:p>
            <a:pPr lvl="1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D94D305-74A0-39D4-D0AD-BFBF4A86EFFD}"/>
              </a:ext>
            </a:extLst>
          </p:cNvPr>
          <p:cNvGrpSpPr/>
          <p:nvPr/>
        </p:nvGrpSpPr>
        <p:grpSpPr>
          <a:xfrm>
            <a:off x="41128" y="739400"/>
            <a:ext cx="11904701" cy="5540037"/>
            <a:chOff x="12858711" y="1131788"/>
            <a:chExt cx="11904701" cy="5540037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63761C7F-35B0-1F38-48AC-404AD23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3412" y="1131788"/>
              <a:ext cx="9720000" cy="5540037"/>
            </a:xfrm>
            <a:prstGeom prst="rect">
              <a:avLst/>
            </a:prstGeom>
          </p:spPr>
        </p:pic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BC29E874-4562-BFCB-A0F8-79B376D60CE2}"/>
                </a:ext>
              </a:extLst>
            </p:cNvPr>
            <p:cNvSpPr txBox="1"/>
            <p:nvPr/>
          </p:nvSpPr>
          <p:spPr>
            <a:xfrm>
              <a:off x="12858711" y="3017062"/>
              <a:ext cx="2270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Dropdown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menü eleme a Tiszta kód elvei szerint:</a:t>
              </a:r>
            </a:p>
          </p:txBody>
        </p:sp>
        <p:sp>
          <p:nvSpPr>
            <p:cNvPr id="32" name="Bal oldali kapcsos zárójel 31">
              <a:extLst>
                <a:ext uri="{FF2B5EF4-FFF2-40B4-BE49-F238E27FC236}">
                  <a16:creationId xmlns:a16="http://schemas.microsoft.com/office/drawing/2014/main" id="{D2ECE114-567A-5B3B-8CAC-9213BBE4E3DD}"/>
                </a:ext>
              </a:extLst>
            </p:cNvPr>
            <p:cNvSpPr/>
            <p:nvPr/>
          </p:nvSpPr>
          <p:spPr>
            <a:xfrm>
              <a:off x="14672936" y="1556022"/>
              <a:ext cx="1700706" cy="493621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AC1551D7-24D7-1C83-6EFE-3CFD68DBD65C}"/>
              </a:ext>
            </a:extLst>
          </p:cNvPr>
          <p:cNvGrpSpPr/>
          <p:nvPr/>
        </p:nvGrpSpPr>
        <p:grpSpPr>
          <a:xfrm>
            <a:off x="0" y="862906"/>
            <a:ext cx="11898898" cy="5520831"/>
            <a:chOff x="13344391" y="-5520831"/>
            <a:chExt cx="11898898" cy="552083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1156869-EC56-0485-1BEE-F1E9CDE3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3289" y="-5520831"/>
              <a:ext cx="9720000" cy="5520831"/>
            </a:xfrm>
            <a:prstGeom prst="rect">
              <a:avLst/>
            </a:prstGeom>
          </p:spPr>
        </p:pic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ED761A4D-AE1E-0DAA-409A-2EA8B977D7C3}"/>
                </a:ext>
              </a:extLst>
            </p:cNvPr>
            <p:cNvGrpSpPr/>
            <p:nvPr/>
          </p:nvGrpSpPr>
          <p:grpSpPr>
            <a:xfrm>
              <a:off x="13344391" y="-5286246"/>
              <a:ext cx="2178898" cy="4881848"/>
              <a:chOff x="-2" y="949698"/>
              <a:chExt cx="2178898" cy="4158403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88E644A0-30E6-D33F-B533-8F3D3B214B72}"/>
                  </a:ext>
                </a:extLst>
              </p:cNvPr>
              <p:cNvSpPr txBox="1"/>
              <p:nvPr/>
            </p:nvSpPr>
            <p:spPr>
              <a:xfrm>
                <a:off x="-2" y="949698"/>
                <a:ext cx="2178898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(globális metódusok)</a:t>
                </a:r>
              </a:p>
            </p:txBody>
          </p:sp>
          <p:sp>
            <p:nvSpPr>
              <p:cNvPr id="20" name="Szövegdoboz 19">
                <a:extLst>
                  <a:ext uri="{FF2B5EF4-FFF2-40B4-BE49-F238E27FC236}">
                    <a16:creationId xmlns:a16="http://schemas.microsoft.com/office/drawing/2014/main" id="{E49979DA-6C50-FF2D-6BB4-2F4F5DF02AA0}"/>
                  </a:ext>
                </a:extLst>
              </p:cNvPr>
              <p:cNvSpPr txBox="1"/>
              <p:nvPr/>
            </p:nvSpPr>
            <p:spPr>
              <a:xfrm>
                <a:off x="-2" y="3849699"/>
                <a:ext cx="1876927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Változók: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dologért felelnek</a:t>
                </a:r>
              </a:p>
            </p:txBody>
          </p:sp>
        </p:grpSp>
        <p:sp>
          <p:nvSpPr>
            <p:cNvPr id="37" name="Bal oldali kapcsos zárójel 36">
              <a:extLst>
                <a:ext uri="{FF2B5EF4-FFF2-40B4-BE49-F238E27FC236}">
                  <a16:creationId xmlns:a16="http://schemas.microsoft.com/office/drawing/2014/main" id="{F83E9E66-660F-DF92-06A1-00179BA44642}"/>
                </a:ext>
              </a:extLst>
            </p:cNvPr>
            <p:cNvSpPr/>
            <p:nvPr/>
          </p:nvSpPr>
          <p:spPr>
            <a:xfrm>
              <a:off x="14926216" y="-5152328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Bal oldali kapcsos zárójel 37">
              <a:extLst>
                <a:ext uri="{FF2B5EF4-FFF2-40B4-BE49-F238E27FC236}">
                  <a16:creationId xmlns:a16="http://schemas.microsoft.com/office/drawing/2014/main" id="{16C67210-226D-D2FD-AB1A-1F3E77F09045}"/>
                </a:ext>
              </a:extLst>
            </p:cNvPr>
            <p:cNvSpPr/>
            <p:nvPr/>
          </p:nvSpPr>
          <p:spPr>
            <a:xfrm>
              <a:off x="15104495" y="-2252896"/>
              <a:ext cx="1194146" cy="2236607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E8839308-74A1-BB4D-AFD1-54CD72E881F1}"/>
              </a:ext>
            </a:extLst>
          </p:cNvPr>
          <p:cNvGrpSpPr/>
          <p:nvPr/>
        </p:nvGrpSpPr>
        <p:grpSpPr>
          <a:xfrm>
            <a:off x="146550" y="1131788"/>
            <a:ext cx="11898900" cy="4536375"/>
            <a:chOff x="146550" y="1131788"/>
            <a:chExt cx="11898900" cy="4536375"/>
          </a:xfrm>
        </p:grpSpPr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BE8C3367-5E91-FA25-8404-65AF1237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450" y="1131788"/>
              <a:ext cx="9720000" cy="4536375"/>
            </a:xfrm>
            <a:prstGeom prst="rect">
              <a:avLst/>
            </a:prstGeom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BB91A6D8-D2FB-EEBA-2A59-11020EE9D340}"/>
                </a:ext>
              </a:extLst>
            </p:cNvPr>
            <p:cNvSpPr txBox="1"/>
            <p:nvPr/>
          </p:nvSpPr>
          <p:spPr>
            <a:xfrm>
              <a:off x="146550" y="2215872"/>
              <a:ext cx="1876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Szükséges importok:</a:t>
              </a:r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910B7959-1FDA-D28E-C049-3D27D8C3C85C}"/>
                </a:ext>
              </a:extLst>
            </p:cNvPr>
            <p:cNvSpPr txBox="1"/>
            <p:nvPr/>
          </p:nvSpPr>
          <p:spPr>
            <a:xfrm>
              <a:off x="146552" y="4448223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Egyéb kommentek:</a:t>
              </a:r>
            </a:p>
          </p:txBody>
        </p:sp>
        <p:sp>
          <p:nvSpPr>
            <p:cNvPr id="40" name="Bal oldali kapcsos zárójel 39">
              <a:extLst>
                <a:ext uri="{FF2B5EF4-FFF2-40B4-BE49-F238E27FC236}">
                  <a16:creationId xmlns:a16="http://schemas.microsoft.com/office/drawing/2014/main" id="{3CE0BCD8-0878-AC95-2C50-20134F8D3C0E}"/>
                </a:ext>
              </a:extLst>
            </p:cNvPr>
            <p:cNvSpPr/>
            <p:nvPr/>
          </p:nvSpPr>
          <p:spPr>
            <a:xfrm>
              <a:off x="1607121" y="1131788"/>
              <a:ext cx="1194146" cy="321491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Bal oldali kapcsos zárójel 42">
              <a:extLst>
                <a:ext uri="{FF2B5EF4-FFF2-40B4-BE49-F238E27FC236}">
                  <a16:creationId xmlns:a16="http://schemas.microsoft.com/office/drawing/2014/main" id="{A8F88BBF-3DAB-41D6-E646-10DF36147273}"/>
                </a:ext>
              </a:extLst>
            </p:cNvPr>
            <p:cNvSpPr/>
            <p:nvPr/>
          </p:nvSpPr>
          <p:spPr>
            <a:xfrm>
              <a:off x="1692885" y="4504258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DD01B27D-2055-E7C4-A772-25A9E64089A6}"/>
              </a:ext>
            </a:extLst>
          </p:cNvPr>
          <p:cNvGrpSpPr/>
          <p:nvPr/>
        </p:nvGrpSpPr>
        <p:grpSpPr>
          <a:xfrm>
            <a:off x="0" y="922361"/>
            <a:ext cx="11688022" cy="5224879"/>
            <a:chOff x="609886" y="-6868215"/>
            <a:chExt cx="11688022" cy="522487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94169B6F-76B6-6831-99B0-D6EBE173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908" y="-6868215"/>
              <a:ext cx="9720000" cy="5174117"/>
            </a:xfrm>
            <a:prstGeom prst="rect">
              <a:avLst/>
            </a:prstGeom>
          </p:spPr>
        </p:pic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C095761F-81C0-7C4C-F46C-39EFB365A095}"/>
                </a:ext>
              </a:extLst>
            </p:cNvPr>
            <p:cNvGrpSpPr/>
            <p:nvPr/>
          </p:nvGrpSpPr>
          <p:grpSpPr>
            <a:xfrm>
              <a:off x="609886" y="-4531709"/>
              <a:ext cx="1877827" cy="2688997"/>
              <a:chOff x="381840" y="1585519"/>
              <a:chExt cx="1877827" cy="2688997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80D7925-CD04-7EF2-D060-B7661BF6C02B}"/>
                  </a:ext>
                </a:extLst>
              </p:cNvPr>
              <p:cNvSpPr txBox="1"/>
              <p:nvPr/>
            </p:nvSpPr>
            <p:spPr>
              <a:xfrm>
                <a:off x="381840" y="1585519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(fő) metódus: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4554EE18-2B3B-D7A1-8B0F-9FF6528D49A5}"/>
                  </a:ext>
                </a:extLst>
              </p:cNvPr>
              <p:cNvSpPr txBox="1"/>
              <p:nvPr/>
            </p:nvSpPr>
            <p:spPr>
              <a:xfrm>
                <a:off x="382740" y="3720518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Dizájn:</a:t>
                </a:r>
              </a:p>
            </p:txBody>
          </p:sp>
        </p:grpSp>
        <p:sp>
          <p:nvSpPr>
            <p:cNvPr id="44" name="Bal oldali kapcsos zárójel 43">
              <a:extLst>
                <a:ext uri="{FF2B5EF4-FFF2-40B4-BE49-F238E27FC236}">
                  <a16:creationId xmlns:a16="http://schemas.microsoft.com/office/drawing/2014/main" id="{41A918B4-C7A4-2D75-84CC-053C6D791D40}"/>
                </a:ext>
              </a:extLst>
            </p:cNvPr>
            <p:cNvSpPr/>
            <p:nvPr/>
          </p:nvSpPr>
          <p:spPr>
            <a:xfrm>
              <a:off x="2275938" y="-5072425"/>
              <a:ext cx="1194146" cy="212148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Bal oldali kapcsos zárójel 47">
              <a:extLst>
                <a:ext uri="{FF2B5EF4-FFF2-40B4-BE49-F238E27FC236}">
                  <a16:creationId xmlns:a16="http://schemas.microsoft.com/office/drawing/2014/main" id="{FDF5911A-7368-94AC-42A0-A5CD65724013}"/>
                </a:ext>
              </a:extLst>
            </p:cNvPr>
            <p:cNvSpPr/>
            <p:nvPr/>
          </p:nvSpPr>
          <p:spPr>
            <a:xfrm>
              <a:off x="2367033" y="-2499191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0" name="Csoportba foglalás 59">
            <a:extLst>
              <a:ext uri="{FF2B5EF4-FFF2-40B4-BE49-F238E27FC236}">
                <a16:creationId xmlns:a16="http://schemas.microsoft.com/office/drawing/2014/main" id="{EBEECBDE-B121-2F0D-38E0-FA1399935481}"/>
              </a:ext>
            </a:extLst>
          </p:cNvPr>
          <p:cNvGrpSpPr/>
          <p:nvPr/>
        </p:nvGrpSpPr>
        <p:grpSpPr>
          <a:xfrm>
            <a:off x="0" y="1051503"/>
            <a:ext cx="11898898" cy="5165727"/>
            <a:chOff x="-13321723" y="-5165727"/>
            <a:chExt cx="11898898" cy="516572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4FF39D0E-E73D-6980-7BF7-6F33F685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2825" y="-5165727"/>
              <a:ext cx="9720000" cy="5165727"/>
            </a:xfrm>
            <a:prstGeom prst="rect">
              <a:avLst/>
            </a:prstGeom>
          </p:spPr>
        </p:pic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658C6335-809C-F933-8868-EF15B912429F}"/>
                </a:ext>
              </a:extLst>
            </p:cNvPr>
            <p:cNvGrpSpPr/>
            <p:nvPr/>
          </p:nvGrpSpPr>
          <p:grpSpPr>
            <a:xfrm>
              <a:off x="-13321723" y="-4309873"/>
              <a:ext cx="1876927" cy="3830935"/>
              <a:chOff x="39725" y="964620"/>
              <a:chExt cx="1876927" cy="3830935"/>
            </a:xfrm>
          </p:grpSpPr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F546B69F-F963-07E0-3F09-43C3DF79CDA4}"/>
                  </a:ext>
                </a:extLst>
              </p:cNvPr>
              <p:cNvSpPr txBox="1"/>
              <p:nvPr/>
            </p:nvSpPr>
            <p:spPr>
              <a:xfrm>
                <a:off x="39725" y="964620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</p:txBody>
          </p:sp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50115AA-368F-23C2-82C6-D34BD166C082}"/>
                  </a:ext>
                </a:extLst>
              </p:cNvPr>
              <p:cNvSpPr txBox="1"/>
              <p:nvPr/>
            </p:nvSpPr>
            <p:spPr>
              <a:xfrm>
                <a:off x="39725" y="3318227"/>
                <a:ext cx="18769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Metódus: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dolog, beszédes)</a:t>
                </a:r>
              </a:p>
            </p:txBody>
          </p:sp>
        </p:grpSp>
        <p:sp>
          <p:nvSpPr>
            <p:cNvPr id="51" name="Bal oldali kapcsos zárójel 50">
              <a:extLst>
                <a:ext uri="{FF2B5EF4-FFF2-40B4-BE49-F238E27FC236}">
                  <a16:creationId xmlns:a16="http://schemas.microsoft.com/office/drawing/2014/main" id="{32BFA6C7-63E7-3EFD-D9ED-A53AF52196BD}"/>
                </a:ext>
              </a:extLst>
            </p:cNvPr>
            <p:cNvSpPr/>
            <p:nvPr/>
          </p:nvSpPr>
          <p:spPr>
            <a:xfrm>
              <a:off x="-11518627" y="-1753248"/>
              <a:ext cx="119414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2" name="Egyenes összekötő nyíllal 51">
              <a:extLst>
                <a:ext uri="{FF2B5EF4-FFF2-40B4-BE49-F238E27FC236}">
                  <a16:creationId xmlns:a16="http://schemas.microsoft.com/office/drawing/2014/main" id="{639A6306-2A8B-7EC0-395F-98554E064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070169" y="-4170145"/>
              <a:ext cx="1671856" cy="1635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nyíllal 53">
              <a:extLst>
                <a:ext uri="{FF2B5EF4-FFF2-40B4-BE49-F238E27FC236}">
                  <a16:creationId xmlns:a16="http://schemas.microsoft.com/office/drawing/2014/main" id="{CD23256E-B596-4243-F6C8-755E5818D034}"/>
                </a:ext>
              </a:extLst>
            </p:cNvPr>
            <p:cNvCxnSpPr>
              <a:cxnSpLocks/>
            </p:cNvCxnSpPr>
            <p:nvPr/>
          </p:nvCxnSpPr>
          <p:spPr>
            <a:xfrm>
              <a:off x="-11931769" y="-4006615"/>
              <a:ext cx="1533456" cy="2507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70DF516F-F34B-41A0-241C-48DDE90E3D16}"/>
              </a:ext>
            </a:extLst>
          </p:cNvPr>
          <p:cNvGrpSpPr/>
          <p:nvPr/>
        </p:nvGrpSpPr>
        <p:grpSpPr>
          <a:xfrm>
            <a:off x="0" y="862906"/>
            <a:ext cx="11945829" cy="5891844"/>
            <a:chOff x="-13321724" y="994571"/>
            <a:chExt cx="11945829" cy="5891844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A31A6E5C-5C82-D80B-22D2-62AB7851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095895" y="994571"/>
              <a:ext cx="9720000" cy="5891844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3786FB3-F3AE-A86A-128C-3B4897A42A8D}"/>
                </a:ext>
              </a:extLst>
            </p:cNvPr>
            <p:cNvGrpSpPr/>
            <p:nvPr/>
          </p:nvGrpSpPr>
          <p:grpSpPr>
            <a:xfrm>
              <a:off x="-13321724" y="1127688"/>
              <a:ext cx="2451388" cy="4075746"/>
              <a:chOff x="372028" y="816686"/>
              <a:chExt cx="1876928" cy="2641689"/>
            </a:xfrm>
          </p:grpSpPr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0C17E55B-CE79-EACA-ECB4-70C0FCE4E460}"/>
                  </a:ext>
                </a:extLst>
              </p:cNvPr>
              <p:cNvSpPr txBox="1"/>
              <p:nvPr/>
            </p:nvSpPr>
            <p:spPr>
              <a:xfrm>
                <a:off x="372029" y="816686"/>
                <a:ext cx="1876927" cy="95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Dropdown menu widget: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(_build)</a:t>
                </a:r>
              </a:p>
            </p:txBody>
          </p: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7C7A0741-5BCD-EEFF-F7A5-5086CBC823E9}"/>
                  </a:ext>
                </a:extLst>
              </p:cNvPr>
              <p:cNvSpPr txBox="1"/>
              <p:nvPr/>
            </p:nvSpPr>
            <p:spPr>
              <a:xfrm>
                <a:off x="372028" y="2800074"/>
                <a:ext cx="1876927" cy="65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Nincs ismétlődés:</a:t>
                </a:r>
              </a:p>
            </p:txBody>
          </p:sp>
        </p:grpSp>
        <p:cxnSp>
          <p:nvCxnSpPr>
            <p:cNvPr id="3" name="Egyenes összekötő nyíllal 2">
              <a:extLst>
                <a:ext uri="{FF2B5EF4-FFF2-40B4-BE49-F238E27FC236}">
                  <a16:creationId xmlns:a16="http://schemas.microsoft.com/office/drawing/2014/main" id="{6BD4D9F8-0EFE-923A-D426-0B9969D37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266384" y="1403608"/>
              <a:ext cx="1026958" cy="47618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l oldali kapcsos zárójel 58">
              <a:extLst>
                <a:ext uri="{FF2B5EF4-FFF2-40B4-BE49-F238E27FC236}">
                  <a16:creationId xmlns:a16="http://schemas.microsoft.com/office/drawing/2014/main" id="{6CF8C6D0-727D-64FF-9DFA-51F1676F71B7}"/>
                </a:ext>
              </a:extLst>
            </p:cNvPr>
            <p:cNvSpPr/>
            <p:nvPr/>
          </p:nvSpPr>
          <p:spPr>
            <a:xfrm>
              <a:off x="-11584196" y="4238780"/>
              <a:ext cx="182090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A1468BAD-0B54-4CE1-6A48-95D2C02BA4E6}"/>
              </a:ext>
            </a:extLst>
          </p:cNvPr>
          <p:cNvGrpSpPr/>
          <p:nvPr/>
        </p:nvGrpSpPr>
        <p:grpSpPr>
          <a:xfrm>
            <a:off x="46931" y="1001271"/>
            <a:ext cx="11898898" cy="5401672"/>
            <a:chOff x="-981208" y="8409578"/>
            <a:chExt cx="11898898" cy="5401672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182C60D2-1D30-1D3E-F2C3-0CEC31DE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7690" y="8409578"/>
              <a:ext cx="9720000" cy="5401672"/>
            </a:xfrm>
            <a:prstGeom prst="rect">
              <a:avLst/>
            </a:prstGeom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D7C4C94-8DBC-CBE0-8A0B-9D0A1F36FC69}"/>
                </a:ext>
              </a:extLst>
            </p:cNvPr>
            <p:cNvSpPr txBox="1"/>
            <p:nvPr/>
          </p:nvSpPr>
          <p:spPr>
            <a:xfrm>
              <a:off x="-981208" y="9765735"/>
              <a:ext cx="187692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Dizájn: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dologért felelnek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(_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D1AAC67-73BD-EFAA-4A52-3EC670C2080D}"/>
                </a:ext>
              </a:extLst>
            </p:cNvPr>
            <p:cNvSpPr txBox="1"/>
            <p:nvPr/>
          </p:nvSpPr>
          <p:spPr>
            <a:xfrm>
              <a:off x="-981208" y="12873614"/>
              <a:ext cx="18769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Tagolás:</a:t>
              </a:r>
            </a:p>
          </p:txBody>
        </p:sp>
        <p:sp>
          <p:nvSpPr>
            <p:cNvPr id="50" name="Bal oldali kapcsos zárójel 49">
              <a:extLst>
                <a:ext uri="{FF2B5EF4-FFF2-40B4-BE49-F238E27FC236}">
                  <a16:creationId xmlns:a16="http://schemas.microsoft.com/office/drawing/2014/main" id="{855183AA-4404-F50F-A9C8-6A4DA3E0026F}"/>
                </a:ext>
              </a:extLst>
            </p:cNvPr>
            <p:cNvSpPr/>
            <p:nvPr/>
          </p:nvSpPr>
          <p:spPr>
            <a:xfrm>
              <a:off x="829331" y="8836356"/>
              <a:ext cx="1194146" cy="393348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8" name="Egyenes összekötő nyíllal 57">
              <a:extLst>
                <a:ext uri="{FF2B5EF4-FFF2-40B4-BE49-F238E27FC236}">
                  <a16:creationId xmlns:a16="http://schemas.microsoft.com/office/drawing/2014/main" id="{E196CB11-CCA9-43E3-5270-C2AE0F197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697" y="13116193"/>
              <a:ext cx="1657780" cy="804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gyenes összekötő nyíllal 61">
              <a:extLst>
                <a:ext uri="{FF2B5EF4-FFF2-40B4-BE49-F238E27FC236}">
                  <a16:creationId xmlns:a16="http://schemas.microsoft.com/office/drawing/2014/main" id="{CB4B9048-BBF8-B909-4E23-8D3EF9BC155F}"/>
                </a:ext>
              </a:extLst>
            </p:cNvPr>
            <p:cNvCxnSpPr>
              <a:cxnSpLocks/>
            </p:cNvCxnSpPr>
            <p:nvPr/>
          </p:nvCxnSpPr>
          <p:spPr>
            <a:xfrm>
              <a:off x="382240" y="13196619"/>
              <a:ext cx="1641237" cy="3347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263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761D3-E888-928B-2027-A036F0A9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A4270-7AF9-D37B-1E5E-7EC54B60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Szintén a PHP forráskódok is egy egységes szerkezetet követtek:</a:t>
            </a:r>
          </a:p>
          <a:p>
            <a:pPr lvl="1"/>
            <a:r>
              <a:rPr lang="hu-HU"/>
              <a:t>header-ek és a szükséges require-ek, </a:t>
            </a:r>
            <a:r>
              <a:rPr lang="hu-HU" err="1"/>
              <a:t>use</a:t>
            </a:r>
            <a:r>
              <a:rPr lang="hu-HU"/>
              <a:t>-ok a PHP-k elején</a:t>
            </a:r>
          </a:p>
          <a:p>
            <a:pPr lvl="1"/>
            <a:r>
              <a:rPr lang="hu-HU"/>
              <a:t>Osztály pl.: ChatServer osztály (</a:t>
            </a:r>
            <a:r>
              <a:rPr lang="hu-HU" err="1"/>
              <a:t>Ratchet</a:t>
            </a:r>
            <a:r>
              <a:rPr lang="hu-HU"/>
              <a:t>-tel)</a:t>
            </a:r>
          </a:p>
          <a:p>
            <a:pPr lvl="1"/>
            <a:r>
              <a:rPr lang="hu-HU"/>
              <a:t>Adatellenőrzések pl.: !isset(adat)</a:t>
            </a:r>
          </a:p>
          <a:p>
            <a:pPr lvl="1"/>
            <a:r>
              <a:rPr lang="hu-HU"/>
              <a:t>A Tiszta kód elve szerint:</a:t>
            </a:r>
          </a:p>
          <a:p>
            <a:pPr lvl="2"/>
            <a:r>
              <a:rPr lang="hu-HU"/>
              <a:t>Változók pl.: $</a:t>
            </a:r>
            <a:r>
              <a:rPr lang="hu-HU" err="1"/>
              <a:t>userData</a:t>
            </a:r>
            <a:r>
              <a:rPr lang="hu-HU"/>
              <a:t>, $</a:t>
            </a:r>
            <a:r>
              <a:rPr lang="hu-HU" err="1"/>
              <a:t>conn</a:t>
            </a:r>
            <a:r>
              <a:rPr lang="hu-HU"/>
              <a:t>, $</a:t>
            </a:r>
            <a:r>
              <a:rPr lang="hu-HU" err="1"/>
              <a:t>stmt</a:t>
            </a:r>
            <a:r>
              <a:rPr lang="hu-HU"/>
              <a:t> (</a:t>
            </a:r>
            <a:r>
              <a:rPr lang="hu-HU" err="1"/>
              <a:t>Statement</a:t>
            </a:r>
            <a:r>
              <a:rPr lang="hu-HU"/>
              <a:t> = </a:t>
            </a:r>
            <a:r>
              <a:rPr lang="hu-HU" err="1"/>
              <a:t>query</a:t>
            </a:r>
            <a:r>
              <a:rPr lang="hu-HU"/>
              <a:t>)</a:t>
            </a:r>
          </a:p>
          <a:p>
            <a:pPr lvl="2"/>
            <a:r>
              <a:rPr lang="hu-HU"/>
              <a:t>Metódusok pl.: </a:t>
            </a:r>
            <a:r>
              <a:rPr lang="hu-HU" err="1"/>
              <a:t>broadcastStatus</a:t>
            </a:r>
            <a:r>
              <a:rPr lang="hu-HU"/>
              <a:t>, normalizeEmail</a:t>
            </a:r>
          </a:p>
          <a:p>
            <a:pPr lvl="2"/>
            <a:r>
              <a:rPr lang="hu-HU"/>
              <a:t>Beszédes </a:t>
            </a:r>
            <a:r>
              <a:rPr lang="hu-HU" err="1"/>
              <a:t>echo-k</a:t>
            </a:r>
            <a:r>
              <a:rPr lang="hu-HU"/>
              <a:t> pl.: message, </a:t>
            </a:r>
            <a:r>
              <a:rPr lang="hu-HU" err="1"/>
              <a:t>success</a:t>
            </a:r>
            <a:r>
              <a:rPr lang="hu-HU"/>
              <a:t> kulcs</a:t>
            </a:r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213162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482B-B691-40BA-232F-0F5E8A7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F58436B7-EAF9-2CA1-616D-D56E46673A28}"/>
              </a:ext>
            </a:extLst>
          </p:cNvPr>
          <p:cNvSpPr txBox="1">
            <a:spLocks/>
          </p:cNvSpPr>
          <p:nvPr/>
        </p:nvSpPr>
        <p:spPr>
          <a:xfrm>
            <a:off x="838200" y="268726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login.php-nak a szerkezetét mutatják be:</a:t>
            </a:r>
          </a:p>
          <a:p>
            <a:pPr lvl="1"/>
            <a:endParaRPr lang="hu-HU"/>
          </a:p>
        </p:txBody>
      </p:sp>
      <p:sp>
        <p:nvSpPr>
          <p:cNvPr id="48" name="Tartalom helye 2">
            <a:extLst>
              <a:ext uri="{FF2B5EF4-FFF2-40B4-BE49-F238E27FC236}">
                <a16:creationId xmlns:a16="http://schemas.microsoft.com/office/drawing/2014/main" id="{C459E74E-30FD-52BC-B503-53C2F52CEB94}"/>
              </a:ext>
            </a:extLst>
          </p:cNvPr>
          <p:cNvSpPr txBox="1">
            <a:spLocks/>
          </p:cNvSpPr>
          <p:nvPr/>
        </p:nvSpPr>
        <p:spPr>
          <a:xfrm>
            <a:off x="838200" y="304207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</a:t>
            </a:r>
            <a:r>
              <a:rPr lang="hu-HU" err="1"/>
              <a:t>websocket_server.php-nak</a:t>
            </a:r>
            <a:r>
              <a:rPr lang="hu-HU"/>
              <a:t> a szerkezetét mutatják be:</a:t>
            </a:r>
          </a:p>
        </p:txBody>
      </p:sp>
      <p:sp>
        <p:nvSpPr>
          <p:cNvPr id="67" name="Tartalom helye 2">
            <a:extLst>
              <a:ext uri="{FF2B5EF4-FFF2-40B4-BE49-F238E27FC236}">
                <a16:creationId xmlns:a16="http://schemas.microsoft.com/office/drawing/2014/main" id="{AB59FFF1-0899-31EF-3321-A0F3159C5170}"/>
              </a:ext>
            </a:extLst>
          </p:cNvPr>
          <p:cNvSpPr txBox="1">
            <a:spLocks/>
          </p:cNvSpPr>
          <p:nvPr/>
        </p:nvSpPr>
        <p:spPr>
          <a:xfrm>
            <a:off x="838200" y="332819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 pedig a </a:t>
            </a:r>
            <a:r>
              <a:rPr lang="hu-HU" err="1"/>
              <a:t>register.php-nak</a:t>
            </a:r>
            <a:r>
              <a:rPr lang="hu-HU"/>
              <a:t> a szerkezetét mutatja be:</a:t>
            </a:r>
          </a:p>
        </p:txBody>
      </p:sp>
      <p:sp>
        <p:nvSpPr>
          <p:cNvPr id="73" name="Tartalom helye 2">
            <a:extLst>
              <a:ext uri="{FF2B5EF4-FFF2-40B4-BE49-F238E27FC236}">
                <a16:creationId xmlns:a16="http://schemas.microsoft.com/office/drawing/2014/main" id="{7C0D99BE-791F-6914-D777-16A346FF7539}"/>
              </a:ext>
            </a:extLst>
          </p:cNvPr>
          <p:cNvSpPr txBox="1">
            <a:spLocks/>
          </p:cNvSpPr>
          <p:nvPr/>
        </p:nvSpPr>
        <p:spPr>
          <a:xfrm>
            <a:off x="831904" y="312606"/>
            <a:ext cx="10515600" cy="1025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Sajnos a leadott programunk 3 hibát is tartalmazott a get_messages.php, start_chat.php és a validate_token.php-ban:</a:t>
            </a:r>
          </a:p>
        </p:txBody>
      </p:sp>
      <p:grpSp>
        <p:nvGrpSpPr>
          <p:cNvPr id="81" name="Csoportba foglalás 80">
            <a:extLst>
              <a:ext uri="{FF2B5EF4-FFF2-40B4-BE49-F238E27FC236}">
                <a16:creationId xmlns:a16="http://schemas.microsoft.com/office/drawing/2014/main" id="{95DAD10D-8BCF-7CF1-0EE7-30CDC19A7344}"/>
              </a:ext>
            </a:extLst>
          </p:cNvPr>
          <p:cNvGrpSpPr/>
          <p:nvPr/>
        </p:nvGrpSpPr>
        <p:grpSpPr>
          <a:xfrm>
            <a:off x="1415447" y="1298320"/>
            <a:ext cx="9361106" cy="2211756"/>
            <a:chOff x="15850833" y="3875412"/>
            <a:chExt cx="9361106" cy="2211756"/>
          </a:xfrm>
        </p:grpSpPr>
        <p:pic>
          <p:nvPicPr>
            <p:cNvPr id="75" name="Kép 74">
              <a:extLst>
                <a:ext uri="{FF2B5EF4-FFF2-40B4-BE49-F238E27FC236}">
                  <a16:creationId xmlns:a16="http://schemas.microsoft.com/office/drawing/2014/main" id="{880EAB3E-DF89-0836-BB44-BAFD2E95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939" y="5075641"/>
              <a:ext cx="9360000" cy="1011527"/>
            </a:xfrm>
            <a:prstGeom prst="rect">
              <a:avLst/>
            </a:prstGeom>
          </p:spPr>
        </p:pic>
        <p:sp>
          <p:nvSpPr>
            <p:cNvPr id="76" name="Szövegdoboz 75">
              <a:extLst>
                <a:ext uri="{FF2B5EF4-FFF2-40B4-BE49-F238E27FC236}">
                  <a16:creationId xmlns:a16="http://schemas.microsoft.com/office/drawing/2014/main" id="{B7892021-BB99-5D3C-23CB-5F1476D13DEC}"/>
                </a:ext>
              </a:extLst>
            </p:cNvPr>
            <p:cNvSpPr txBox="1"/>
            <p:nvPr/>
          </p:nvSpPr>
          <p:spPr>
            <a:xfrm>
              <a:off x="15850833" y="3875412"/>
              <a:ext cx="93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get_messages.php-ben nem sikerült betölteni a korábban elküldött üzeneteket:</a:t>
              </a:r>
            </a:p>
          </p:txBody>
        </p: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6D27FBFD-ED01-69B3-AE4D-DAC604EE9F39}"/>
              </a:ext>
            </a:extLst>
          </p:cNvPr>
          <p:cNvGrpSpPr/>
          <p:nvPr/>
        </p:nvGrpSpPr>
        <p:grpSpPr>
          <a:xfrm>
            <a:off x="1244116" y="3744377"/>
            <a:ext cx="9361107" cy="1947952"/>
            <a:chOff x="15850832" y="6350168"/>
            <a:chExt cx="9361107" cy="1947952"/>
          </a:xfrm>
        </p:grpSpPr>
        <p:pic>
          <p:nvPicPr>
            <p:cNvPr id="78" name="Kép 77">
              <a:extLst>
                <a:ext uri="{FF2B5EF4-FFF2-40B4-BE49-F238E27FC236}">
                  <a16:creationId xmlns:a16="http://schemas.microsoft.com/office/drawing/2014/main" id="{67F634E3-C292-0C5C-97EB-296C0835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1939" y="7449206"/>
              <a:ext cx="9360000" cy="848914"/>
            </a:xfrm>
            <a:prstGeom prst="rect">
              <a:avLst/>
            </a:prstGeom>
          </p:spPr>
        </p:pic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6C03BDD9-D07F-91E2-CF32-DFB9DB47C1B4}"/>
                </a:ext>
              </a:extLst>
            </p:cNvPr>
            <p:cNvSpPr txBox="1"/>
            <p:nvPr/>
          </p:nvSpPr>
          <p:spPr>
            <a:xfrm>
              <a:off x="15850832" y="6350168"/>
              <a:ext cx="9361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start_chat.php-ben nem sikerült átirányítani a felhasználót a chatre miután kezdett 1-et (létrehozta):</a:t>
              </a: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864F8F-9B1C-CD0B-A28C-6FE6E8D5F6A3}"/>
              </a:ext>
            </a:extLst>
          </p:cNvPr>
          <p:cNvGrpSpPr/>
          <p:nvPr/>
        </p:nvGrpSpPr>
        <p:grpSpPr>
          <a:xfrm>
            <a:off x="1244116" y="3744377"/>
            <a:ext cx="9361106" cy="2475013"/>
            <a:chOff x="11979175" y="10952174"/>
            <a:chExt cx="9361106" cy="24750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4CB0C58-AFD6-6A86-9B62-11F52E6D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0281" y="12529653"/>
              <a:ext cx="9360000" cy="897534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A26F2AC-B17D-4128-5BD8-BDC04D31FF16}"/>
                </a:ext>
              </a:extLst>
            </p:cNvPr>
            <p:cNvSpPr txBox="1"/>
            <p:nvPr/>
          </p:nvSpPr>
          <p:spPr>
            <a:xfrm>
              <a:off x="11979175" y="10952174"/>
              <a:ext cx="936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validate_token.php nem tudja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validálni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tokent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újralépéskor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ezért a felhasználónak mindig be kell jelentkeznie akár hányszor kilép az alkalmazásból: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398C438-8710-3F1E-CD47-A05668C0CADD}"/>
              </a:ext>
            </a:extLst>
          </p:cNvPr>
          <p:cNvGrpSpPr/>
          <p:nvPr/>
        </p:nvGrpSpPr>
        <p:grpSpPr>
          <a:xfrm>
            <a:off x="273274" y="1199934"/>
            <a:ext cx="11957974" cy="4990353"/>
            <a:chOff x="167027" y="1028482"/>
            <a:chExt cx="11957974" cy="4990353"/>
          </a:xfrm>
        </p:grpSpPr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2039BC2E-B022-95A4-CF5A-20261778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5001" y="1028482"/>
              <a:ext cx="9720000" cy="4990353"/>
            </a:xfrm>
            <a:prstGeom prst="rect">
              <a:avLst/>
            </a:prstGeom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7C7BE0D4-21F1-7859-F65C-1FA469E86BD4}"/>
                </a:ext>
              </a:extLst>
            </p:cNvPr>
            <p:cNvSpPr txBox="1"/>
            <p:nvPr/>
          </p:nvSpPr>
          <p:spPr>
            <a:xfrm>
              <a:off x="167029" y="1141550"/>
              <a:ext cx="22379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 API header-ök:</a:t>
              </a:r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0C74383F-9ED0-624F-4656-84527A2A2C75}"/>
                </a:ext>
              </a:extLst>
            </p:cNvPr>
            <p:cNvSpPr txBox="1"/>
            <p:nvPr/>
          </p:nvSpPr>
          <p:spPr>
            <a:xfrm>
              <a:off x="167027" y="4368505"/>
              <a:ext cx="22363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Változók:</a:t>
              </a:r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05CDFA7D-33F5-9978-3F5E-A2FB26B06587}"/>
                </a:ext>
              </a:extLst>
            </p:cNvPr>
            <p:cNvSpPr txBox="1"/>
            <p:nvPr/>
          </p:nvSpPr>
          <p:spPr>
            <a:xfrm>
              <a:off x="167027" y="2433346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Composer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JWT:</a:t>
              </a:r>
            </a:p>
          </p:txBody>
        </p:sp>
        <p:sp>
          <p:nvSpPr>
            <p:cNvPr id="8" name="Bal oldali kapcsos zárójel 7">
              <a:extLst>
                <a:ext uri="{FF2B5EF4-FFF2-40B4-BE49-F238E27FC236}">
                  <a16:creationId xmlns:a16="http://schemas.microsoft.com/office/drawing/2014/main" id="{E15559D1-81DE-BEC3-1F90-3BA3B087EF76}"/>
                </a:ext>
              </a:extLst>
            </p:cNvPr>
            <p:cNvSpPr/>
            <p:nvPr/>
          </p:nvSpPr>
          <p:spPr>
            <a:xfrm>
              <a:off x="1921397" y="3416330"/>
              <a:ext cx="1273216" cy="250990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Bal oldali kapcsos zárójel 8">
              <a:extLst>
                <a:ext uri="{FF2B5EF4-FFF2-40B4-BE49-F238E27FC236}">
                  <a16:creationId xmlns:a16="http://schemas.microsoft.com/office/drawing/2014/main" id="{FA6C0CDA-4A19-5AC7-5820-89137D98B4C6}"/>
                </a:ext>
              </a:extLst>
            </p:cNvPr>
            <p:cNvSpPr/>
            <p:nvPr/>
          </p:nvSpPr>
          <p:spPr>
            <a:xfrm>
              <a:off x="1972227" y="1266411"/>
              <a:ext cx="1273216" cy="1033642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E7354C60-B002-5416-FBDD-FA67C0780966}"/>
                </a:ext>
              </a:extLst>
            </p:cNvPr>
            <p:cNvCxnSpPr/>
            <p:nvPr/>
          </p:nvCxnSpPr>
          <p:spPr>
            <a:xfrm flipV="1">
              <a:off x="1972227" y="2534856"/>
              <a:ext cx="921444" cy="1620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BAFEAFA4-98AD-BEE4-93F6-9F65D27A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527" y="2757884"/>
              <a:ext cx="928144" cy="4295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3E5A68E6-D0D4-9F61-C285-F5585A31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" y="3140197"/>
              <a:ext cx="1736142" cy="54908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9D0C7D47-B004-0CB7-6A8A-FF65C20809FB}"/>
              </a:ext>
            </a:extLst>
          </p:cNvPr>
          <p:cNvGrpSpPr/>
          <p:nvPr/>
        </p:nvGrpSpPr>
        <p:grpSpPr>
          <a:xfrm>
            <a:off x="253061" y="863933"/>
            <a:ext cx="10144181" cy="4790779"/>
            <a:chOff x="838198" y="7400634"/>
            <a:chExt cx="10144181" cy="4790779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D515150F-6981-D433-B372-1F2C10F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486" y="7400634"/>
              <a:ext cx="7551893" cy="4786401"/>
            </a:xfrm>
            <a:prstGeom prst="rect">
              <a:avLst/>
            </a:prstGeom>
          </p:spPr>
        </p:pic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BD07EC91-FA61-FE50-566A-6C481600A56C}"/>
                </a:ext>
              </a:extLst>
            </p:cNvPr>
            <p:cNvSpPr txBox="1"/>
            <p:nvPr/>
          </p:nvSpPr>
          <p:spPr>
            <a:xfrm>
              <a:off x="838200" y="7400634"/>
              <a:ext cx="2076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válaszkód:</a:t>
              </a:r>
            </a:p>
          </p:txBody>
        </p:sp>
        <p:sp>
          <p:nvSpPr>
            <p:cNvPr id="45" name="Szövegdoboz 44">
              <a:extLst>
                <a:ext uri="{FF2B5EF4-FFF2-40B4-BE49-F238E27FC236}">
                  <a16:creationId xmlns:a16="http://schemas.microsoft.com/office/drawing/2014/main" id="{CC495074-1EF2-B27B-724F-95997F482E2C}"/>
                </a:ext>
              </a:extLst>
            </p:cNvPr>
            <p:cNvSpPr txBox="1"/>
            <p:nvPr/>
          </p:nvSpPr>
          <p:spPr>
            <a:xfrm>
              <a:off x="838200" y="8941262"/>
              <a:ext cx="25922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Visszaküldött kulcs-érték párok:</a:t>
              </a:r>
            </a:p>
          </p:txBody>
        </p:sp>
        <p:sp>
          <p:nvSpPr>
            <p:cNvPr id="46" name="Szövegdoboz 45">
              <a:extLst>
                <a:ext uri="{FF2B5EF4-FFF2-40B4-BE49-F238E27FC236}">
                  <a16:creationId xmlns:a16="http://schemas.microsoft.com/office/drawing/2014/main" id="{8B92F93A-EF4C-ABB6-8365-5F8AC1DF74B3}"/>
                </a:ext>
              </a:extLst>
            </p:cNvPr>
            <p:cNvSpPr txBox="1"/>
            <p:nvPr/>
          </p:nvSpPr>
          <p:spPr>
            <a:xfrm>
              <a:off x="838198" y="11175750"/>
              <a:ext cx="2592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$stmt és $conn lezárása:</a:t>
              </a:r>
            </a:p>
          </p:txBody>
        </p:sp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F08C8700-24A0-B8CF-EA26-97BC36E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835" y="7797203"/>
              <a:ext cx="1490725" cy="38689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al oldali kapcsos zárójel 17">
              <a:extLst>
                <a:ext uri="{FF2B5EF4-FFF2-40B4-BE49-F238E27FC236}">
                  <a16:creationId xmlns:a16="http://schemas.microsoft.com/office/drawing/2014/main" id="{0F992289-0875-4E9A-217E-66540A0D6A1F}"/>
                </a:ext>
              </a:extLst>
            </p:cNvPr>
            <p:cNvSpPr/>
            <p:nvPr/>
          </p:nvSpPr>
          <p:spPr>
            <a:xfrm>
              <a:off x="2914670" y="8184102"/>
              <a:ext cx="1700706" cy="294450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3DF8BC95-AE8C-D8D9-CB18-6FF4D9CD4583}"/>
                </a:ext>
              </a:extLst>
            </p:cNvPr>
            <p:cNvSpPr/>
            <p:nvPr/>
          </p:nvSpPr>
          <p:spPr>
            <a:xfrm>
              <a:off x="3249207" y="11171373"/>
              <a:ext cx="1366169" cy="740706"/>
            </a:xfrm>
            <a:prstGeom prst="leftBrace">
              <a:avLst>
                <a:gd name="adj1" fmla="val 8333"/>
                <a:gd name="adj2" fmla="val 5546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34D7F641-A94F-5979-63A7-E582BF81A94A}"/>
              </a:ext>
            </a:extLst>
          </p:cNvPr>
          <p:cNvGrpSpPr/>
          <p:nvPr/>
        </p:nvGrpSpPr>
        <p:grpSpPr>
          <a:xfrm>
            <a:off x="273274" y="1313002"/>
            <a:ext cx="11086822" cy="4680000"/>
            <a:chOff x="14460184" y="-1617439"/>
            <a:chExt cx="11086822" cy="4680000"/>
          </a:xfrm>
        </p:grpSpPr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D1CDF56-7B50-2A44-0B37-3C9C664E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22669" y="-1617439"/>
              <a:ext cx="8824337" cy="4680000"/>
            </a:xfrm>
            <a:prstGeom prst="rect">
              <a:avLst/>
            </a:prstGeom>
          </p:spPr>
        </p:pic>
        <p:sp>
          <p:nvSpPr>
            <p:cNvPr id="51" name="Szövegdoboz 50">
              <a:extLst>
                <a:ext uri="{FF2B5EF4-FFF2-40B4-BE49-F238E27FC236}">
                  <a16:creationId xmlns:a16="http://schemas.microsoft.com/office/drawing/2014/main" id="{BE7BAD6F-A0D0-E736-CCCF-C679F94EE12D}"/>
                </a:ext>
              </a:extLst>
            </p:cNvPr>
            <p:cNvSpPr txBox="1"/>
            <p:nvPr/>
          </p:nvSpPr>
          <p:spPr>
            <a:xfrm>
              <a:off x="14460185" y="-1576461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Fontos megjegyzések:</a:t>
              </a:r>
            </a:p>
          </p:txBody>
        </p:sp>
        <p:sp>
          <p:nvSpPr>
            <p:cNvPr id="52" name="Szövegdoboz 51">
              <a:extLst>
                <a:ext uri="{FF2B5EF4-FFF2-40B4-BE49-F238E27FC236}">
                  <a16:creationId xmlns:a16="http://schemas.microsoft.com/office/drawing/2014/main" id="{C3ADEC9F-6BFC-2303-8230-FBA6E3EC76DD}"/>
                </a:ext>
              </a:extLst>
            </p:cNvPr>
            <p:cNvSpPr txBox="1"/>
            <p:nvPr/>
          </p:nvSpPr>
          <p:spPr>
            <a:xfrm>
              <a:off x="14460185" y="-192938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Require-ök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Ratchet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library:</a:t>
              </a:r>
            </a:p>
          </p:txBody>
        </p:sp>
        <p:sp>
          <p:nvSpPr>
            <p:cNvPr id="53" name="Szövegdoboz 52">
              <a:extLst>
                <a:ext uri="{FF2B5EF4-FFF2-40B4-BE49-F238E27FC236}">
                  <a16:creationId xmlns:a16="http://schemas.microsoft.com/office/drawing/2014/main" id="{2F149E21-C840-FE83-FCF1-6DE60938CAF2}"/>
                </a:ext>
              </a:extLst>
            </p:cNvPr>
            <p:cNvSpPr txBox="1"/>
            <p:nvPr/>
          </p:nvSpPr>
          <p:spPr>
            <a:xfrm>
              <a:off x="14460184" y="1336956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ChatServer osztály kezdete:</a:t>
              </a:r>
            </a:p>
          </p:txBody>
        </p:sp>
        <p:sp>
          <p:nvSpPr>
            <p:cNvPr id="3" name="Bal oldali kapcsos zárójel 2">
              <a:extLst>
                <a:ext uri="{FF2B5EF4-FFF2-40B4-BE49-F238E27FC236}">
                  <a16:creationId xmlns:a16="http://schemas.microsoft.com/office/drawing/2014/main" id="{15FC41AE-70BB-6380-C78B-B13339BD1FE5}"/>
                </a:ext>
              </a:extLst>
            </p:cNvPr>
            <p:cNvSpPr/>
            <p:nvPr/>
          </p:nvSpPr>
          <p:spPr>
            <a:xfrm>
              <a:off x="16403594" y="-1377436"/>
              <a:ext cx="1198606" cy="117679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870ACD25-035F-6C4D-BE25-044A30D79C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8640" y="542109"/>
              <a:ext cx="585523" cy="29494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al oldali kapcsos zárójel 9">
              <a:extLst>
                <a:ext uri="{FF2B5EF4-FFF2-40B4-BE49-F238E27FC236}">
                  <a16:creationId xmlns:a16="http://schemas.microsoft.com/office/drawing/2014/main" id="{CDD91149-39B2-2F2C-69EC-3F47F993A7E7}"/>
                </a:ext>
              </a:extLst>
            </p:cNvPr>
            <p:cNvSpPr/>
            <p:nvPr/>
          </p:nvSpPr>
          <p:spPr>
            <a:xfrm>
              <a:off x="16403594" y="-99132"/>
              <a:ext cx="1198606" cy="481190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Bal oldali kapcsos zárójel 14">
              <a:extLst>
                <a:ext uri="{FF2B5EF4-FFF2-40B4-BE49-F238E27FC236}">
                  <a16:creationId xmlns:a16="http://schemas.microsoft.com/office/drawing/2014/main" id="{F8AA676A-B7FA-1E1A-57E7-414A39F4C3AF}"/>
                </a:ext>
              </a:extLst>
            </p:cNvPr>
            <p:cNvSpPr/>
            <p:nvPr/>
          </p:nvSpPr>
          <p:spPr>
            <a:xfrm>
              <a:off x="16403594" y="497867"/>
              <a:ext cx="1198606" cy="68939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Bal oldali kapcsos zárójel 21">
              <a:extLst>
                <a:ext uri="{FF2B5EF4-FFF2-40B4-BE49-F238E27FC236}">
                  <a16:creationId xmlns:a16="http://schemas.microsoft.com/office/drawing/2014/main" id="{50C53CA6-4512-F3B6-A4DB-D0A85DD5432E}"/>
                </a:ext>
              </a:extLst>
            </p:cNvPr>
            <p:cNvSpPr/>
            <p:nvPr/>
          </p:nvSpPr>
          <p:spPr>
            <a:xfrm>
              <a:off x="16399205" y="1284391"/>
              <a:ext cx="1198606" cy="1759186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Egyenes összekötő nyíllal 22">
              <a:extLst>
                <a:ext uri="{FF2B5EF4-FFF2-40B4-BE49-F238E27FC236}">
                  <a16:creationId xmlns:a16="http://schemas.microsoft.com/office/drawing/2014/main" id="{9E50C2A1-B75E-0ED1-AC8F-8725D948A0A3}"/>
                </a:ext>
              </a:extLst>
            </p:cNvPr>
            <p:cNvCxnSpPr>
              <a:cxnSpLocks/>
            </p:cNvCxnSpPr>
            <p:nvPr/>
          </p:nvCxnSpPr>
          <p:spPr>
            <a:xfrm>
              <a:off x="15682653" y="2106414"/>
              <a:ext cx="683430" cy="5757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Csoportba foglalás 40">
            <a:extLst>
              <a:ext uri="{FF2B5EF4-FFF2-40B4-BE49-F238E27FC236}">
                <a16:creationId xmlns:a16="http://schemas.microsoft.com/office/drawing/2014/main" id="{FCCB0551-7986-F37B-E985-5AED40DFB55D}"/>
              </a:ext>
            </a:extLst>
          </p:cNvPr>
          <p:cNvGrpSpPr/>
          <p:nvPr/>
        </p:nvGrpSpPr>
        <p:grpSpPr>
          <a:xfrm>
            <a:off x="366668" y="1286375"/>
            <a:ext cx="9580913" cy="4680000"/>
            <a:chOff x="15268521" y="4821747"/>
            <a:chExt cx="9580913" cy="4680000"/>
          </a:xfrm>
        </p:grpSpPr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6870744E-E247-3C3F-E07B-D7B9B73CF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66623" y="4821747"/>
              <a:ext cx="7382811" cy="4680000"/>
            </a:xfrm>
            <a:prstGeom prst="rect">
              <a:avLst/>
            </a:prstGeom>
          </p:spPr>
        </p:pic>
        <p:sp>
          <p:nvSpPr>
            <p:cNvPr id="57" name="Szövegdoboz 56">
              <a:extLst>
                <a:ext uri="{FF2B5EF4-FFF2-40B4-BE49-F238E27FC236}">
                  <a16:creationId xmlns:a16="http://schemas.microsoft.com/office/drawing/2014/main" id="{9C35B89F-2C30-DCC1-38F8-9490BC14C1E3}"/>
                </a:ext>
              </a:extLst>
            </p:cNvPr>
            <p:cNvSpPr txBox="1"/>
            <p:nvPr/>
          </p:nvSpPr>
          <p:spPr>
            <a:xfrm>
              <a:off x="15268521" y="4933987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Osztály metódus: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(státusz)</a:t>
              </a:r>
            </a:p>
          </p:txBody>
        </p:sp>
        <p:sp>
          <p:nvSpPr>
            <p:cNvPr id="58" name="Szövegdoboz 57">
              <a:extLst>
                <a:ext uri="{FF2B5EF4-FFF2-40B4-BE49-F238E27FC236}">
                  <a16:creationId xmlns:a16="http://schemas.microsoft.com/office/drawing/2014/main" id="{0DE9DAE5-EEBF-D56F-A69D-DA2994B676E3}"/>
                </a:ext>
              </a:extLst>
            </p:cNvPr>
            <p:cNvSpPr txBox="1"/>
            <p:nvPr/>
          </p:nvSpPr>
          <p:spPr>
            <a:xfrm>
              <a:off x="15331788" y="6411315"/>
              <a:ext cx="21348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Egységes változók, kulcs-érték párok:</a:t>
              </a:r>
            </a:p>
          </p:txBody>
        </p:sp>
        <p:sp>
          <p:nvSpPr>
            <p:cNvPr id="59" name="Szövegdoboz 58">
              <a:extLst>
                <a:ext uri="{FF2B5EF4-FFF2-40B4-BE49-F238E27FC236}">
                  <a16:creationId xmlns:a16="http://schemas.microsoft.com/office/drawing/2014/main" id="{D6098BB4-615E-2690-A4D7-137078BE20A6}"/>
                </a:ext>
              </a:extLst>
            </p:cNvPr>
            <p:cNvSpPr txBox="1"/>
            <p:nvPr/>
          </p:nvSpPr>
          <p:spPr>
            <a:xfrm>
              <a:off x="15331788" y="8384578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Dartnak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cxnSp>
          <p:nvCxnSpPr>
            <p:cNvPr id="28" name="Egyenes összekötő nyíllal 27">
              <a:extLst>
                <a:ext uri="{FF2B5EF4-FFF2-40B4-BE49-F238E27FC236}">
                  <a16:creationId xmlns:a16="http://schemas.microsoft.com/office/drawing/2014/main" id="{A5AEDE6C-C8B7-AEDD-D492-F6ACF2985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7833" y="5857533"/>
              <a:ext cx="976391" cy="112503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nyíllal 32">
              <a:extLst>
                <a:ext uri="{FF2B5EF4-FFF2-40B4-BE49-F238E27FC236}">
                  <a16:creationId xmlns:a16="http://schemas.microsoft.com/office/drawing/2014/main" id="{35736211-312B-475E-241D-1B2311745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7832" y="6211824"/>
              <a:ext cx="976392" cy="7707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Bal oldali kapcsos zárójel 34">
              <a:extLst>
                <a:ext uri="{FF2B5EF4-FFF2-40B4-BE49-F238E27FC236}">
                  <a16:creationId xmlns:a16="http://schemas.microsoft.com/office/drawing/2014/main" id="{BD95C044-3EA1-A816-E896-01B4E458E31D}"/>
                </a:ext>
              </a:extLst>
            </p:cNvPr>
            <p:cNvSpPr/>
            <p:nvPr/>
          </p:nvSpPr>
          <p:spPr>
            <a:xfrm>
              <a:off x="17194922" y="6445586"/>
              <a:ext cx="920492" cy="180689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6" name="Egyenes összekötő nyíllal 35">
              <a:extLst>
                <a:ext uri="{FF2B5EF4-FFF2-40B4-BE49-F238E27FC236}">
                  <a16:creationId xmlns:a16="http://schemas.microsoft.com/office/drawing/2014/main" id="{024CFFF1-85BC-1DCA-C336-4E00FA738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8495" y="8863946"/>
              <a:ext cx="1049829" cy="26703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Csoportba foglalás 73">
            <a:extLst>
              <a:ext uri="{FF2B5EF4-FFF2-40B4-BE49-F238E27FC236}">
                <a16:creationId xmlns:a16="http://schemas.microsoft.com/office/drawing/2014/main" id="{A02D8DF5-457B-4A3A-C7C7-290C955CA405}"/>
              </a:ext>
            </a:extLst>
          </p:cNvPr>
          <p:cNvGrpSpPr/>
          <p:nvPr/>
        </p:nvGrpSpPr>
        <p:grpSpPr>
          <a:xfrm>
            <a:off x="313786" y="1278731"/>
            <a:ext cx="9517648" cy="4680000"/>
            <a:chOff x="13456281" y="9913880"/>
            <a:chExt cx="9517648" cy="4680000"/>
          </a:xfrm>
        </p:grpSpPr>
        <p:pic>
          <p:nvPicPr>
            <p:cNvPr id="61" name="Kép 60">
              <a:extLst>
                <a:ext uri="{FF2B5EF4-FFF2-40B4-BE49-F238E27FC236}">
                  <a16:creationId xmlns:a16="http://schemas.microsoft.com/office/drawing/2014/main" id="{9949D00E-9B83-73DE-4FD1-0757CB0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407878" y="9913880"/>
              <a:ext cx="6566051" cy="4680000"/>
            </a:xfrm>
            <a:prstGeom prst="rect">
              <a:avLst/>
            </a:prstGeom>
          </p:spPr>
        </p:pic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7DA8A688-0BBA-4985-9191-9DF7255B054E}"/>
                </a:ext>
              </a:extLst>
            </p:cNvPr>
            <p:cNvSpPr txBox="1"/>
            <p:nvPr/>
          </p:nvSpPr>
          <p:spPr>
            <a:xfrm>
              <a:off x="13456281" y="9913880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Főmetódus a chat működéséért:</a:t>
              </a:r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17AE312D-FA38-FB04-8AFE-505B5549B371}"/>
                </a:ext>
              </a:extLst>
            </p:cNvPr>
            <p:cNvSpPr txBox="1"/>
            <p:nvPr/>
          </p:nvSpPr>
          <p:spPr>
            <a:xfrm>
              <a:off x="13456281" y="11746871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nincs típusa az üzenetnek:</a:t>
              </a:r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76AFE965-A906-BE9E-BBB8-AAF6BBC14404}"/>
                </a:ext>
              </a:extLst>
            </p:cNvPr>
            <p:cNvSpPr txBox="1"/>
            <p:nvPr/>
          </p:nvSpPr>
          <p:spPr>
            <a:xfrm>
              <a:off x="13456281" y="12993109"/>
              <a:ext cx="29515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a típus </a:t>
              </a:r>
              <a:r>
                <a:rPr lang="hu-HU" sz="3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auth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de nincs felhasználó:</a:t>
              </a:r>
            </a:p>
          </p:txBody>
        </p: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4E694C12-9BF5-78D1-02F8-E5C205A2B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9599" y="10509813"/>
              <a:ext cx="1383059" cy="1062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Bal oldali kapcsos zárójel 48">
              <a:extLst>
                <a:ext uri="{FF2B5EF4-FFF2-40B4-BE49-F238E27FC236}">
                  <a16:creationId xmlns:a16="http://schemas.microsoft.com/office/drawing/2014/main" id="{5449E767-EB45-3447-D613-625DA673185D}"/>
                </a:ext>
              </a:extLst>
            </p:cNvPr>
            <p:cNvSpPr/>
            <p:nvPr/>
          </p:nvSpPr>
          <p:spPr>
            <a:xfrm>
              <a:off x="16155942" y="10627006"/>
              <a:ext cx="1638282" cy="112803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Szövegdoboz 54">
              <a:extLst>
                <a:ext uri="{FF2B5EF4-FFF2-40B4-BE49-F238E27FC236}">
                  <a16:creationId xmlns:a16="http://schemas.microsoft.com/office/drawing/2014/main" id="{ABFABB32-029D-1620-B444-564FD7F46EB5}"/>
                </a:ext>
              </a:extLst>
            </p:cNvPr>
            <p:cNvSpPr txBox="1"/>
            <p:nvPr/>
          </p:nvSpPr>
          <p:spPr>
            <a:xfrm>
              <a:off x="13456281" y="10889184"/>
              <a:ext cx="2951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Ha hibás üzenet:</a:t>
              </a:r>
            </a:p>
          </p:txBody>
        </p:sp>
        <p:sp>
          <p:nvSpPr>
            <p:cNvPr id="60" name="Bal oldali kapcsos zárójel 59">
              <a:extLst>
                <a:ext uri="{FF2B5EF4-FFF2-40B4-BE49-F238E27FC236}">
                  <a16:creationId xmlns:a16="http://schemas.microsoft.com/office/drawing/2014/main" id="{A0E3A6ED-9343-C5F9-989C-E5CE6BF69528}"/>
                </a:ext>
              </a:extLst>
            </p:cNvPr>
            <p:cNvSpPr/>
            <p:nvPr/>
          </p:nvSpPr>
          <p:spPr>
            <a:xfrm>
              <a:off x="15767538" y="11880183"/>
              <a:ext cx="2026686" cy="112412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Bal oldali kapcsos zárójel 67">
              <a:extLst>
                <a:ext uri="{FF2B5EF4-FFF2-40B4-BE49-F238E27FC236}">
                  <a16:creationId xmlns:a16="http://schemas.microsoft.com/office/drawing/2014/main" id="{B9D430C1-D08A-BA90-CF0B-828172AFC19A}"/>
                </a:ext>
              </a:extLst>
            </p:cNvPr>
            <p:cNvSpPr/>
            <p:nvPr/>
          </p:nvSpPr>
          <p:spPr>
            <a:xfrm>
              <a:off x="15765288" y="13082370"/>
              <a:ext cx="202668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93" name="Csoportba foglalás 92">
            <a:extLst>
              <a:ext uri="{FF2B5EF4-FFF2-40B4-BE49-F238E27FC236}">
                <a16:creationId xmlns:a16="http://schemas.microsoft.com/office/drawing/2014/main" id="{6756DD8B-B709-637E-1EC1-9656DC11181C}"/>
              </a:ext>
            </a:extLst>
          </p:cNvPr>
          <p:cNvGrpSpPr/>
          <p:nvPr/>
        </p:nvGrpSpPr>
        <p:grpSpPr>
          <a:xfrm>
            <a:off x="366668" y="879680"/>
            <a:ext cx="11639206" cy="4680000"/>
            <a:chOff x="-13779842" y="1717048"/>
            <a:chExt cx="11639206" cy="4680000"/>
          </a:xfrm>
        </p:grpSpPr>
        <p:pic>
          <p:nvPicPr>
            <p:cNvPr id="69" name="Kép 68">
              <a:extLst>
                <a:ext uri="{FF2B5EF4-FFF2-40B4-BE49-F238E27FC236}">
                  <a16:creationId xmlns:a16="http://schemas.microsoft.com/office/drawing/2014/main" id="{47D976E0-286A-F352-04DA-745D302B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1467063" y="1717048"/>
              <a:ext cx="9326427" cy="4680000"/>
            </a:xfrm>
            <a:prstGeom prst="rect">
              <a:avLst/>
            </a:prstGeom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7563C0D4-CB6E-3F96-B4CA-1CA18E8F63F7}"/>
                </a:ext>
              </a:extLst>
            </p:cNvPr>
            <p:cNvSpPr txBox="1"/>
            <p:nvPr/>
          </p:nvSpPr>
          <p:spPr>
            <a:xfrm>
              <a:off x="-13779842" y="2163199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Header-ök:</a:t>
              </a:r>
            </a:p>
          </p:txBody>
        </p:sp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740ECA00-BD9E-2E17-6B5F-867FCB829AAB}"/>
                </a:ext>
              </a:extLst>
            </p:cNvPr>
            <p:cNvSpPr txBox="1"/>
            <p:nvPr/>
          </p:nvSpPr>
          <p:spPr>
            <a:xfrm>
              <a:off x="-13775926" y="3322651"/>
              <a:ext cx="217889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Publikus metódus ami kezeli a gmail-es emaileket:</a:t>
              </a:r>
            </a:p>
          </p:txBody>
        </p:sp>
        <p:sp>
          <p:nvSpPr>
            <p:cNvPr id="77" name="Bal oldali kapcsos zárójel 76">
              <a:extLst>
                <a:ext uri="{FF2B5EF4-FFF2-40B4-BE49-F238E27FC236}">
                  <a16:creationId xmlns:a16="http://schemas.microsoft.com/office/drawing/2014/main" id="{5F8C95C8-ABE6-03E5-1DB8-85F177D40BB3}"/>
                </a:ext>
              </a:extLst>
            </p:cNvPr>
            <p:cNvSpPr/>
            <p:nvPr/>
          </p:nvSpPr>
          <p:spPr>
            <a:xfrm>
              <a:off x="-11927840" y="2085422"/>
              <a:ext cx="1399785" cy="810178"/>
            </a:xfrm>
            <a:prstGeom prst="leftBrace">
              <a:avLst>
                <a:gd name="adj1" fmla="val 8333"/>
                <a:gd name="adj2" fmla="val 48746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2" name="Egyenes összekötő nyíllal 81">
              <a:extLst>
                <a:ext uri="{FF2B5EF4-FFF2-40B4-BE49-F238E27FC236}">
                  <a16:creationId xmlns:a16="http://schemas.microsoft.com/office/drawing/2014/main" id="{26C8E3BE-8F95-E7E2-ADAC-F0D02A77701E}"/>
                </a:ext>
              </a:extLst>
            </p:cNvPr>
            <p:cNvCxnSpPr>
              <a:cxnSpLocks/>
            </p:cNvCxnSpPr>
            <p:nvPr/>
          </p:nvCxnSpPr>
          <p:spPr>
            <a:xfrm>
              <a:off x="-12105580" y="3067598"/>
              <a:ext cx="1183580" cy="6608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al oldali kapcsos zárójel 84">
              <a:extLst>
                <a:ext uri="{FF2B5EF4-FFF2-40B4-BE49-F238E27FC236}">
                  <a16:creationId xmlns:a16="http://schemas.microsoft.com/office/drawing/2014/main" id="{33802802-3D1E-848A-8EC1-8FEC219F5BBB}"/>
                </a:ext>
              </a:extLst>
            </p:cNvPr>
            <p:cNvSpPr/>
            <p:nvPr/>
          </p:nvSpPr>
          <p:spPr>
            <a:xfrm>
              <a:off x="-11800861" y="3573367"/>
              <a:ext cx="1273216" cy="2317912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Szövegdoboz 88">
              <a:extLst>
                <a:ext uri="{FF2B5EF4-FFF2-40B4-BE49-F238E27FC236}">
                  <a16:creationId xmlns:a16="http://schemas.microsoft.com/office/drawing/2014/main" id="{847A0935-2A9F-AF7F-E780-641AD17583CB}"/>
                </a:ext>
              </a:extLst>
            </p:cNvPr>
            <p:cNvSpPr txBox="1"/>
            <p:nvPr/>
          </p:nvSpPr>
          <p:spPr>
            <a:xfrm>
              <a:off x="-13765928" y="2781290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72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8" grpId="1"/>
      <p:bldP spid="67" grpId="0"/>
      <p:bldP spid="67" grpId="1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364D1-D3C2-0C52-D8FB-2E876E07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27" y="0"/>
            <a:ext cx="3311238" cy="1096963"/>
          </a:xfrm>
        </p:spPr>
        <p:txBody>
          <a:bodyPr>
            <a:normAutofit fontScale="90000"/>
          </a:bodyPr>
          <a:lstStyle/>
          <a:p>
            <a:pPr algn="r"/>
            <a:r>
              <a:rPr lang="hu-HU"/>
              <a:t>Fájlstruktúra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BC97C2-71E7-8F08-3521-3A989699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155" y="5277791"/>
            <a:ext cx="7578435" cy="4351338"/>
          </a:xfrm>
        </p:spPr>
        <p:txBody>
          <a:bodyPr>
            <a:normAutofit fontScale="25000" lnSpcReduction="2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hu-HU" sz="1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endParaRPr lang="hu-HU" sz="12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Tartalmazza az applikációnknak az összes </a:t>
            </a: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authentikációs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funkcióját 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login.php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Bejelentkezési funkció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Register.php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Regisztrációs funkció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logout.php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Kijelentkezési funkció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update_status.php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felhasználó státuszának ellenőrzése (ha nyitva van a mobilon az applikáció akkor Online, különben offline)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validate_token.php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Megnézi, hogy a </a:t>
            </a:r>
            <a:r>
              <a:rPr lang="hu-HU" sz="96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hu-HU" sz="9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még érvényes-e vagy már elavult</a:t>
            </a:r>
            <a:endParaRPr lang="hu-HU" sz="9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974796-5B8B-5923-6FB6-99184E89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37" y="934642"/>
            <a:ext cx="3255665" cy="43200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F266472-B5FA-3E31-B18D-A9FA639760A6}"/>
              </a:ext>
            </a:extLst>
          </p:cNvPr>
          <p:cNvSpPr txBox="1"/>
          <p:nvPr/>
        </p:nvSpPr>
        <p:spPr>
          <a:xfrm>
            <a:off x="-5553481" y="138499"/>
            <a:ext cx="7578438" cy="615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hu-HU" sz="3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  <a:endParaRPr lang="hu-HU" sz="3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Tartalmazza a chathez szükséges funkciókat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get_chats.php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Kimutatja a felhasználónak a jelenlegi csevegéseit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get_friend_list.php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Kimutatja a barátlistát.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get_group_chats.php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Kimutatja a felhasználó által felvett csoportokat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get_messages.php: Kimutatja a felhasználó és egy másik személy közötti üzeneteket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start_chat.php: Csevegés elindítása egy ismerőssel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0B9A9A-28CD-D903-C06E-324EEB25D478}"/>
              </a:ext>
            </a:extLst>
          </p:cNvPr>
          <p:cNvSpPr txBox="1"/>
          <p:nvPr/>
        </p:nvSpPr>
        <p:spPr>
          <a:xfrm>
            <a:off x="-5272924" y="6288901"/>
            <a:ext cx="7578439" cy="615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hu-HU" sz="3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  <a:endParaRPr lang="hu-HU" sz="3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check_friend_status.php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Kimutatja az ismerőseidnek a státuszát (Online – Offline)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get_friend_request_count.php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Az összes még el nem fogadott barátkérelmek számát mutatja ki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get_requests.php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Kapott barátkérelmek kimutatása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search_users.php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Felhasználók keresése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accept_request.php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barátkérelmek elfogadása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decline_request.php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barátkérelmek elutasítása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send_friend_request.php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barátkérelmek elküldése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6DFF4CA-E6D2-F7B6-4C44-6F5B44FD9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69" y="934642"/>
            <a:ext cx="3254400" cy="414684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5793EB7-F7C9-8A07-806F-50F771870F3B}"/>
              </a:ext>
            </a:extLst>
          </p:cNvPr>
          <p:cNvSpPr txBox="1"/>
          <p:nvPr/>
        </p:nvSpPr>
        <p:spPr>
          <a:xfrm>
            <a:off x="9968346" y="6150402"/>
            <a:ext cx="7578439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hu-HU" sz="3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hu-HU" sz="3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hu-HU" sz="3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open_reset_window.php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Megnyitja a jelszó helyreállításhoz szükséges ablakot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reset_password_form.php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Egy lekicsinyített ablakban megjelenő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jelszó helyreállításához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reset_password.php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Jelszó helyreállítása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hu-HU" sz="3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lang="hu-HU" sz="3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update_profile_picture.php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Új profilkép beszúrása a felhasználónak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update_username.php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Új felhasználónév készítése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78682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EDBC1-76E5-E18C-82E7-42EBE3FC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FA9621-7FB6-E623-8437-7609BD17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6095"/>
          </a:xfrm>
        </p:spPr>
        <p:txBody>
          <a:bodyPr/>
          <a:lstStyle/>
          <a:p>
            <a:r>
              <a:rPr lang="hu-HU"/>
              <a:t>Ez a bemutató tartalmazza a: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BF8B712-2049-6E9F-3E5B-CA188C437DC7}"/>
              </a:ext>
            </a:extLst>
          </p:cNvPr>
          <p:cNvSpPr txBox="1">
            <a:spLocks/>
          </p:cNvSpPr>
          <p:nvPr/>
        </p:nvSpPr>
        <p:spPr>
          <a:xfrm>
            <a:off x="838200" y="2331720"/>
            <a:ext cx="486156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1. „Chatex” </a:t>
            </a:r>
            <a:r>
              <a:rPr lang="hu-HU" u="sng"/>
              <a:t>szoftver célját</a:t>
            </a:r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31C298D9-23B1-CD75-AED8-0B567C480977}"/>
              </a:ext>
            </a:extLst>
          </p:cNvPr>
          <p:cNvSpPr txBox="1">
            <a:spLocks/>
          </p:cNvSpPr>
          <p:nvPr/>
        </p:nvSpPr>
        <p:spPr>
          <a:xfrm>
            <a:off x="838200" y="2810470"/>
            <a:ext cx="490728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2. </a:t>
            </a:r>
            <a:r>
              <a:rPr lang="hu-HU" u="sng"/>
              <a:t>Műszaki megvalósítását</a:t>
            </a:r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55C9FE4-84D1-6766-C8AD-05C9CA37D57A}"/>
              </a:ext>
            </a:extLst>
          </p:cNvPr>
          <p:cNvSpPr txBox="1">
            <a:spLocks/>
          </p:cNvSpPr>
          <p:nvPr/>
        </p:nvSpPr>
        <p:spPr>
          <a:xfrm>
            <a:off x="838200" y="328922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3. </a:t>
            </a:r>
            <a:r>
              <a:rPr lang="hu-HU" u="sng"/>
              <a:t>Működését</a:t>
            </a:r>
            <a:r>
              <a:rPr lang="hu-HU"/>
              <a:t> (szoftver fontosabb részei)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ED203D0-479D-B453-A981-4AFD657285C2}"/>
              </a:ext>
            </a:extLst>
          </p:cNvPr>
          <p:cNvSpPr txBox="1">
            <a:spLocks/>
          </p:cNvSpPr>
          <p:nvPr/>
        </p:nvSpPr>
        <p:spPr>
          <a:xfrm>
            <a:off x="838200" y="3767970"/>
            <a:ext cx="630936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4. </a:t>
            </a:r>
            <a:r>
              <a:rPr lang="hu-HU" u="sng"/>
              <a:t>Forráskódját</a:t>
            </a:r>
            <a:r>
              <a:rPr lang="hu-HU"/>
              <a:t> (fontosabb részleteit)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5A00553-BAD9-2B40-E820-49FECCD35EB8}"/>
              </a:ext>
            </a:extLst>
          </p:cNvPr>
          <p:cNvSpPr txBox="1">
            <a:spLocks/>
          </p:cNvSpPr>
          <p:nvPr/>
        </p:nvSpPr>
        <p:spPr>
          <a:xfrm>
            <a:off x="838200" y="4246721"/>
            <a:ext cx="10515600" cy="107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hu-HU"/>
              <a:t>5. </a:t>
            </a:r>
            <a:r>
              <a:rPr lang="hu-HU" u="sng"/>
              <a:t>Munkamegosztását</a:t>
            </a:r>
            <a:r>
              <a:rPr lang="hu-HU"/>
              <a:t>, a </a:t>
            </a:r>
            <a:r>
              <a:rPr lang="hu-HU" u="sng"/>
              <a:t>fejlesztésben betöltött szerepeket</a:t>
            </a:r>
            <a:r>
              <a:rPr lang="hu-HU"/>
              <a:t>, és az </a:t>
            </a:r>
            <a:r>
              <a:rPr lang="hu-HU" u="sng"/>
              <a:t>eszközöket a projekt szervezésében</a:t>
            </a:r>
          </a:p>
        </p:txBody>
      </p:sp>
    </p:spTree>
    <p:extLst>
      <p:ext uri="{BB962C8B-B14F-4D97-AF65-F5344CB8AC3E}">
        <p14:creationId xmlns:p14="http://schemas.microsoft.com/office/powerpoint/2010/main" val="4257311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DBD4E3-69B8-4B54-A22D-A40F3DC3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D09456-10A8-402D-A084-472FADD4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58" y="2210244"/>
            <a:ext cx="6762750" cy="2498725"/>
          </a:xfrm>
        </p:spPr>
        <p:txBody>
          <a:bodyPr>
            <a:normAutofit/>
          </a:bodyPr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Az app először a bejelentkezési felületre hozza a felhasználót, ahol lehetősége van regisztrálni ha nincsen még fiókja, ha elfelejtette a jelszavát, akkor újat csináltatni és nyelvet megváltoztatni.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B6569DA-16CC-4FBB-BBFE-005C4AFD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15" y="2008767"/>
            <a:ext cx="2430181" cy="540040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EF82700-C441-4EE9-9C5B-A9A64CCA19B0}"/>
              </a:ext>
            </a:extLst>
          </p:cNvPr>
          <p:cNvSpPr txBox="1"/>
          <p:nvPr/>
        </p:nvSpPr>
        <p:spPr>
          <a:xfrm>
            <a:off x="11820" y="4567066"/>
            <a:ext cx="6762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regisztrációs felületen a felhasználónak be kell írnia az email címét és megfelelő jelszót megadnia utána megerősíti a jelszavát hogy létrehozza a fiókot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846D28-AADB-4544-B520-AD63BC78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649" y="1690688"/>
            <a:ext cx="2581015" cy="5400404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528B804-D583-4675-BC41-352EEE41EA0D}"/>
              </a:ext>
            </a:extLst>
          </p:cNvPr>
          <p:cNvSpPr txBox="1"/>
          <p:nvPr/>
        </p:nvSpPr>
        <p:spPr>
          <a:xfrm>
            <a:off x="5385844" y="125798"/>
            <a:ext cx="6762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 elfelejtette a jelszavát, akkor könnyen tud újat csináltatni ha megadja az email címét és az oda elküldött utasításokat követi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B6CECDF-AA69-46ED-83DE-06A5AA71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16" y="2433324"/>
            <a:ext cx="2581015" cy="540803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92EFC32-78F9-4504-8926-50972BF4D912}"/>
              </a:ext>
            </a:extLst>
          </p:cNvPr>
          <p:cNvSpPr txBox="1"/>
          <p:nvPr/>
        </p:nvSpPr>
        <p:spPr>
          <a:xfrm>
            <a:off x="0" y="-2255253"/>
            <a:ext cx="6571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/>
              <a:t>Utána a beírt email-re megkapja a jelszó helyreállítási linket.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/>
              <a:t>miután a felhasználó rákattint a linkre, be kell írnia az új jelszót és utána megerősítenie a jelszó újbóli beírásával.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11ED207-5BD2-4FC9-8EB1-0E687A0EE4A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752" y="2833611"/>
            <a:ext cx="8108950" cy="25196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FD9DC08-DFED-4904-8E9E-57395493B02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843" y="-365051"/>
            <a:ext cx="3917228" cy="25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93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47F81F-76C9-92A2-CE83-52BBAD1B1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6995"/>
            <a:ext cx="10515600" cy="532164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tesztelés célja az, hogy biztosra menjünk, hogy az applikációnk különböző funkciói (pl.: regisztráció, bejelentkezés, jelszó helyreállítás, ismerősök hozzáadása stb.) helyesen működjenek.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Ennek két fő része a pozitív és a negatív tesztelés: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pozitív teszteléssel helyes adatokat megadva vizsgáljuk, hogyan veszi át az applikáció és mit csinál vele.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Negatív teszteléssel rossz adatot megadva vizsgáljuk azt, hogyan viselkedik és reagál erre az applikáció</a:t>
            </a:r>
          </a:p>
          <a:p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80C639E-43AD-1A2D-B9B9-A13B668A6797}"/>
              </a:ext>
            </a:extLst>
          </p:cNvPr>
          <p:cNvSpPr txBox="1"/>
          <p:nvPr/>
        </p:nvSpPr>
        <p:spPr>
          <a:xfrm>
            <a:off x="-17402" y="454827"/>
            <a:ext cx="10896600" cy="4109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1: Regisztráció helyes adatokkal.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2: Regisztráció üres emaillel.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3: Regisztráció üres jelszóval.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4: Regisztráció rövid jelszóval.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5: Regisztráció különleges karakterekkel.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Test 6: Bejelentkezés rossz adatokkal.</a:t>
            </a:r>
            <a:endParaRPr lang="hu-HU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Test 8: Felhasználó „valaki2” megkeresése.</a:t>
            </a:r>
            <a:endParaRPr lang="hu-HU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B8DAEFD-0508-DF91-7927-CEB8D8BC4917}"/>
              </a:ext>
            </a:extLst>
          </p:cNvPr>
          <p:cNvSpPr txBox="1"/>
          <p:nvPr/>
        </p:nvSpPr>
        <p:spPr>
          <a:xfrm>
            <a:off x="-5781" y="463102"/>
            <a:ext cx="8052204" cy="379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1: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Valid registration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validEmail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validPassword123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sikeresen regisztrál és nem ad ki hibaüzenetet.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6F9F28F-6D74-8396-D5D0-52088FBB96C3}"/>
              </a:ext>
            </a:extLst>
          </p:cNvPr>
          <p:cNvSpPr txBox="1"/>
          <p:nvPr/>
        </p:nvSpPr>
        <p:spPr>
          <a:xfrm>
            <a:off x="-5781" y="458646"/>
            <a:ext cx="10515600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2: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Registration with empty email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validPassword123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Sikertelen regisztrálás, toastmessage megjelenik, hogy nem lehet üres emaillel regisztrálni.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458D71F-9D6C-C186-D928-4CBA79C89915}"/>
              </a:ext>
            </a:extLst>
          </p:cNvPr>
          <p:cNvSpPr txBox="1"/>
          <p:nvPr/>
        </p:nvSpPr>
        <p:spPr>
          <a:xfrm>
            <a:off x="-8535" y="474928"/>
            <a:ext cx="10896600" cy="379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3: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Registration with empty password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validEmail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Sikertelen regisztrálás, toastmessage megjelenik, hogy hibás a jelszó.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9F77D0D-AD13-2C3F-05DD-56863E7C3ECC}"/>
              </a:ext>
            </a:extLst>
          </p:cNvPr>
          <p:cNvSpPr txBox="1"/>
          <p:nvPr/>
        </p:nvSpPr>
        <p:spPr>
          <a:xfrm>
            <a:off x="-11289" y="475803"/>
            <a:ext cx="8295861" cy="379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5: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Registration with special characters in password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validEmail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@nval!dPassword123)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Sikeres regisztrálás és bekerül az adatbázisba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A8EDD56-BC71-4307-226D-70AA0E210599}"/>
              </a:ext>
            </a:extLst>
          </p:cNvPr>
          <p:cNvSpPr txBox="1"/>
          <p:nvPr/>
        </p:nvSpPr>
        <p:spPr>
          <a:xfrm>
            <a:off x="-23454" y="475650"/>
            <a:ext cx="10562507" cy="379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4: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Registration with short password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validEmail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123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Sikertelen regisztrálás, toastmessage kiírja, hogy túl rövid a jelszó.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5735B95-4873-B13C-B01B-046ED087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2" y="-121795"/>
            <a:ext cx="3351282" cy="941161"/>
          </a:xfrm>
        </p:spPr>
        <p:txBody>
          <a:bodyPr/>
          <a:lstStyle/>
          <a:p>
            <a:r>
              <a:rPr lang="hu-HU"/>
              <a:t>Tesztelés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CCA5D6F-2A65-C45F-ECA6-22EC98860B8F}"/>
              </a:ext>
            </a:extLst>
          </p:cNvPr>
          <p:cNvSpPr txBox="1"/>
          <p:nvPr/>
        </p:nvSpPr>
        <p:spPr>
          <a:xfrm>
            <a:off x="838192" y="-70256"/>
            <a:ext cx="3778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>
                <a:latin typeface="Times New Roman" panose="02020603050405020304" pitchFamily="18" charset="0"/>
                <a:cs typeface="Times New Roman" panose="02020603050405020304" pitchFamily="18" charset="0"/>
              </a:rPr>
              <a:t>Forgatókönyv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2C89BB-346F-3CC7-AA02-F9DAF47F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5246914"/>
            <a:ext cx="5794399" cy="1453755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E903D82D-2D37-937E-EF91-183FCDB3E95A}"/>
              </a:ext>
            </a:extLst>
          </p:cNvPr>
          <p:cNvSpPr txBox="1"/>
          <p:nvPr/>
        </p:nvSpPr>
        <p:spPr>
          <a:xfrm>
            <a:off x="17401" y="454827"/>
            <a:ext cx="11318546" cy="495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Bejelentkezési teszt:</a:t>
            </a:r>
            <a:endParaRPr lang="hu-HU" sz="2600" b="1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Rossz adatok beírásával teszt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Login with incorrect credentials shows toastmessage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Elvárt adatok: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hu-HU" sz="24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wrongemail@example.com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Jelszó: wrongpassword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Eredmény: A bejelentkezés gomb rányomására megjelenik a toastmessage ami azt írja, hogy „Hibás Email vagy jelszó!” pirosban.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A87779D-FE9E-95A2-675B-22A783447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3" y="5259423"/>
            <a:ext cx="5796000" cy="146436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2ADECFB5-E303-D42E-0E1F-D609874BCE33}"/>
              </a:ext>
            </a:extLst>
          </p:cNvPr>
          <p:cNvSpPr txBox="1"/>
          <p:nvPr/>
        </p:nvSpPr>
        <p:spPr>
          <a:xfrm>
            <a:off x="0" y="487598"/>
            <a:ext cx="11318545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Felhasználó keresés teszt:</a:t>
            </a:r>
            <a:endParaRPr lang="hu-HU" sz="2600" b="1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 applikáció felületén rányom az ismerősök gombra a jobb alsó sarokban, ami átviszi az ismerősök felületre, az ott lévő írható felületre beírja azt, hogy „valaki2”, a felület kimutatja a felhasználó profilját, és rányom a barát hozzáadás gombra.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Azonosító: FindValaki test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Eredmény: Sikeresen megtalálja a valaki2 felhasználót és sikeresen elküldi az ismerősnek jelölést</a:t>
            </a:r>
            <a:endParaRPr lang="hu-HU" sz="240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0863B75B-BCF2-D1C4-92B1-E6CCA5DB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76" y="5550378"/>
            <a:ext cx="5789397" cy="7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77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 build="allAtOnce"/>
      <p:bldP spid="10" grpId="0" build="allAtOnce"/>
      <p:bldP spid="9" grpId="0" build="allAtOnce"/>
      <p:bldP spid="2" grpId="0"/>
      <p:bldP spid="2" grpId="1"/>
      <p:bldP spid="4" grpId="0"/>
      <p:bldP spid="4" grpId="1"/>
      <p:bldP spid="17" grpId="0"/>
      <p:bldP spid="17" grpId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068505-0EB0-8072-742B-28630370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7320"/>
          </a:xfrm>
        </p:spPr>
        <p:txBody>
          <a:bodyPr/>
          <a:lstStyle/>
          <a:p>
            <a:r>
              <a:rPr lang="hu-HU"/>
              <a:t>Felhasználói információ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18AB36-CD95-CACD-579A-C6767ACBD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7319"/>
            <a:ext cx="10515600" cy="578379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Chatex egy chat applikáció, amit arra szeretnénk fejleszteni, hogy majd jobb legyen, mint a Messenger, mert szerintünk azért, mert szétpakolnak egy chat applikációt sok haszontalan képességgel, nem lesz attól jobb, csak nehezebb lesz rajta kiigazodni, és mi ezen szeretnénk javítani.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Hardver követelmények: </a:t>
            </a:r>
            <a:r>
              <a:rPr lang="hu-HU" sz="3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Modern érintőképernyős eszköz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Operációs rendszer: Legalább Android 5.0-ás verzió 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Szoftver követelmények: kell, hogy az applikációnak tudja telefonja futtatni.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Internetkapcsolat: legalább 5 Mbps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800" kern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Minimum képernyőfelbontás: </a:t>
            </a:r>
            <a:r>
              <a:rPr lang="hu-HU" sz="3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360x640 pixel.</a:t>
            </a:r>
            <a:endParaRPr lang="hu-HU" sz="3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303F202-5FEB-EDB1-E539-BD1D875477C7}"/>
              </a:ext>
            </a:extLst>
          </p:cNvPr>
          <p:cNvSpPr txBox="1"/>
          <p:nvPr/>
        </p:nvSpPr>
        <p:spPr>
          <a:xfrm>
            <a:off x="838201" y="662162"/>
            <a:ext cx="10515600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Mivel az applikációnk egy chat alkalmazás ezért minden egyes funkcióhoz sajnos kell regisztráció, ahhoz, hogy hogyan kell regisztrálni, a következő oldalon megtalálod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Főoldal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Az alkalmazás/weboldal megnyitása után megjelenő felület (ha a felhasználó nincs bejelentkezve).</a:t>
            </a:r>
          </a:p>
          <a:p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608996C-B8F8-8C56-749F-90B4FFD021CC}"/>
              </a:ext>
            </a:extLst>
          </p:cNvPr>
          <p:cNvSpPr txBox="1"/>
          <p:nvPr/>
        </p:nvSpPr>
        <p:spPr>
          <a:xfrm>
            <a:off x="838198" y="652315"/>
            <a:ext cx="10515599" cy="673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felületen található:</a:t>
            </a:r>
          </a:p>
          <a:p>
            <a:pPr marL="571500" indent="-34290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Regisztrációs felület, ami tartalmaz: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Felhasználónév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cím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Regisztrálás gomb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 megjelenítése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Megváltozik a mező színe, ha nem </a:t>
            </a:r>
            <a:b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helyes adatot adnak meg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AABF391-3F00-AFBE-0A1B-7D10615AF4F1}"/>
              </a:ext>
            </a:extLst>
          </p:cNvPr>
          <p:cNvSpPr txBox="1"/>
          <p:nvPr/>
        </p:nvSpPr>
        <p:spPr>
          <a:xfrm>
            <a:off x="838198" y="663603"/>
            <a:ext cx="11353802" cy="657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felületen található:</a:t>
            </a:r>
          </a:p>
          <a:p>
            <a:pPr marL="514350" indent="-28575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Regisztrációs felület, ami tartalmaz: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Toastmessage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-el jelzi, hogy sikeres-e a regisztráció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felhasználónév rész elvár legalább három karaktert és nem mehet túl 20 karakteren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 email cím rész elvár egy rendes email formátumot, szóval @-jel, az email nevezője (Pl.: gmail) és a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név (Pl.: .com).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jelszó rész elvár minimum 8 karaktert, amiben kell lennie 1 kisbetűnek, 1 nagybetűnek és egy számot, maximum 20 karakter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jelszó megerősítésnél ugyan az, mint a jelszónál, csak még meg kell egyeznie a jelszóval is.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1A5F61A-E3D0-7B79-4F62-76E8699AB3E1}"/>
              </a:ext>
            </a:extLst>
          </p:cNvPr>
          <p:cNvSpPr txBox="1"/>
          <p:nvPr/>
        </p:nvSpPr>
        <p:spPr>
          <a:xfrm>
            <a:off x="601339" y="655333"/>
            <a:ext cx="7046481" cy="6083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34290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Bejelentkezési felület, ami tartalmaz: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cím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Jelszót megjelenítése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elfelejtett jelszó mező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Nyelv megváltoztatása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Toastmessage-el jelzi, hogy sikeres-e a bejelentkezés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32B64E0-4513-0942-5928-0595E7F3D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39" y="616214"/>
            <a:ext cx="2754085" cy="612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ép 8" descr="A képen szöveg, képernyőkép, Betűtípus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011B9E-F8C5-524A-77CE-CE0B98B94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95" y="616214"/>
            <a:ext cx="2754085" cy="612283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ED5FF62-490F-8F71-ADEB-9180B18DC715}"/>
              </a:ext>
            </a:extLst>
          </p:cNvPr>
          <p:cNvSpPr txBox="1"/>
          <p:nvPr/>
        </p:nvSpPr>
        <p:spPr>
          <a:xfrm>
            <a:off x="556183" y="662161"/>
            <a:ext cx="10797614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246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fő képernyőn fér hozzá a felhasználó az alkalmazásunk fő részeihez</a:t>
            </a:r>
            <a:b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 például maga a chatekhez, a csoportokhoz, ahol egyszerre több személy tud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indent="-34290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egy helyen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chatelni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egymással, beállítások menü, ahol minden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fontosat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beállíthat, Ismerősök kezelése és jelölése. 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/>
          </a:p>
        </p:txBody>
      </p:sp>
      <p:pic>
        <p:nvPicPr>
          <p:cNvPr id="11" name="Kép 10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9A75CE9-A3F6-9187-5F82-468470AD9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63" y="627378"/>
            <a:ext cx="2755368" cy="61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5" grpId="0" uiExpand="1" build="allAtOnce"/>
      <p:bldP spid="6" grpId="0"/>
      <p:bldP spid="6" grpId="1"/>
      <p:bldP spid="7" grpId="0"/>
      <p:bldP spid="7" grpId="1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3F0FDB-B2DA-E421-5CF2-6119FA62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218"/>
          </a:xfrm>
        </p:spPr>
        <p:txBody>
          <a:bodyPr>
            <a:normAutofit/>
          </a:bodyPr>
          <a:lstStyle/>
          <a:p>
            <a:r>
              <a:rPr lang="hu-HU" sz="3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Applikáció használatának részletes ismertetése</a:t>
            </a:r>
            <a:endParaRPr lang="hu-HU" sz="36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ED35E1-5806-0D3F-22BD-546F51CDB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5217"/>
            <a:ext cx="8022771" cy="5993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Itt az applikáció bejelentkezési felületét látod, innét tudsz bejelentkezni a fiókodba, hogy el tudj kezdeni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chatelni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regisztrálni, ha nem lenne még fiókod, megváltoztatni az alkalmazás által használt nyelvet és a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jelszavadat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helyreállítani, ha elfelejtetted, vagy csak újat akarsz csináltatni.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 van fiókod akkor az emailed és jelszavad beírásával be tudsz jelentkezni, ha elfelejtetted a jelszavad, akkor nyomj az elfelejtett jelszó gombra és ha még nincs fiókod akkor készíthetsz egyet az Új fiók létrehozása gombal.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C51D5C-2E10-79BB-C649-30E381BAA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126" y="1089025"/>
            <a:ext cx="2105025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BE9665B-E9BE-9C38-68D8-E97347A54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91" y="1089025"/>
            <a:ext cx="210566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52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B88F14-F014-0713-8F7B-3AB44C7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Elfelejtett folyamatának ismertetése</a:t>
            </a:r>
            <a:endParaRPr lang="hu-HU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9366C9-5B15-60DE-35F7-9C070172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5943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Elfelejtett jelszó felület: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Megadja a felhasználó az email címét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Megnyomja a Jelszó helyreállítása gombot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 helyes email címet adott meg, akkor az email fiókjában találja az üzenetet az új jelszó kéréséről.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pic>
        <p:nvPicPr>
          <p:cNvPr id="4" name="Kép 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2293FAF-D108-50AA-2509-0CC0B293AE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15" y="365125"/>
            <a:ext cx="2689497" cy="5977561"/>
          </a:xfrm>
          <a:prstGeom prst="rect">
            <a:avLst/>
          </a:prstGeom>
        </p:spPr>
      </p:pic>
      <p:pic>
        <p:nvPicPr>
          <p:cNvPr id="5" name="Kép 4" descr="A képen szöveg, képernyőkép, Betűtípus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3465E4-2EAC-3F03-A44A-B5D3F2A24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77" y="365125"/>
            <a:ext cx="2688795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5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B9FCE9-0A14-D7F0-D7A7-9DD8C2F1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Barát keresése folyamat ismertetése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BD7AD1-61A5-F480-8543-BF52D326DD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fő felületen rányomsz a „Ismerősök (Friends)” oldalra, ami előhozza a bal oldali képen látható felületet, oda kell beírnod egy fióknak a felhasználónevét, ha van hasonló találat vagy teljes egyezés, akkor kimutatja azt a felhasználót, utána már csak az „Jelölés (Add)” gombra kell rányomnod és el is küldted a felhasználónak a barátkérelmed.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5777F4F-563C-1BBE-1D24-320781D8BA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6D1D1F-061A-FCCE-BC36-E0DB12DB0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741" y="1355499"/>
            <a:ext cx="2351359" cy="5226030"/>
          </a:xfrm>
          <a:prstGeom prst="rect">
            <a:avLst/>
          </a:prstGeom>
        </p:spPr>
      </p:pic>
      <p:pic>
        <p:nvPicPr>
          <p:cNvPr id="6" name="Kép 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499CF91-BC9B-DCAE-E6BD-F895FF92AB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86" y="1355499"/>
            <a:ext cx="2351359" cy="52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756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8085D7-0393-A4F4-D8E8-62DD4AC9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Barátjelölések elfogadása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AD07BC-9C69-3F1B-E15D-43F277D506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hu-HU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 kaptál egy barátkérelmet, akkor bármikor amikor az Ismerősök felületre lépsz, kimutatva lesz piros számmal a „Barát jelölések” oldal, </a:t>
            </a:r>
            <a:r>
              <a:rPr lang="hu-HU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rákattíntva</a:t>
            </a:r>
            <a:r>
              <a:rPr lang="hu-HU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kifogja mutatni azokat a felhasználókat, akiknek a barátkérelmeit nem fogadtad vagy utasítottad el, ha el szeretnéd fogadni, csak a zöld pipára kell nyomnod, és ha el akarod utasítani, akkor a piros X-re.</a:t>
            </a:r>
            <a:endParaRPr lang="hu-HU" sz="2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06EDC3-D15F-2721-6F23-81E06AE90A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hu-HU"/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237FEE4-AD28-0D7E-E09B-2E34B20A8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56" y="1230540"/>
            <a:ext cx="2481715" cy="5515754"/>
          </a:xfrm>
          <a:prstGeom prst="rect">
            <a:avLst/>
          </a:prstGeom>
        </p:spPr>
      </p:pic>
      <p:pic>
        <p:nvPicPr>
          <p:cNvPr id="6" name="Kép 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1DD6615-CB1F-2812-6872-186AE0CA96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1" y="1230540"/>
            <a:ext cx="2481715" cy="55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111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F00274-DB67-F4D1-1CDA-F81C8210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Beállítások navigálása</a:t>
            </a:r>
            <a:endParaRPr lang="hu-HU" sz="36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9EEFCA-F4C1-410A-015A-E12FCF2A6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beállítások felületre nyomva előhúzza a bal oldali képernyőt, itt meg tudod változtatni az applikáció nyelvét, ki és be tudod kapcsolni az értesítéseket, a fiók adatait meg tudod nézni és a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jelszavadat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módosítani, még a Nyelv menüt bővíteni fogjuk több nyelvel.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2A1E64D-AEFC-A2FE-5234-6B516726D5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képernyőkép, szöveg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7FE1743-CB52-057A-D7F0-D92C23657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424"/>
            <a:ext cx="2868386" cy="6375152"/>
          </a:xfrm>
          <a:prstGeom prst="rect">
            <a:avLst/>
          </a:prstGeom>
        </p:spPr>
      </p:pic>
      <p:pic>
        <p:nvPicPr>
          <p:cNvPr id="6" name="Kép 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9F2478E-F736-FFCE-16D3-C5171CB42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86" y="240976"/>
            <a:ext cx="2868587" cy="6375600"/>
          </a:xfrm>
          <a:prstGeom prst="rect">
            <a:avLst/>
          </a:prstGeom>
        </p:spPr>
      </p:pic>
      <p:pic>
        <p:nvPicPr>
          <p:cNvPr id="7" name="Kép 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705C2C-886D-EBF4-581A-ACF941018E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14" y="240976"/>
            <a:ext cx="2868588" cy="6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6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7EC100-9287-9701-70FA-7991892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Fiók módosítása</a:t>
            </a:r>
            <a:endParaRPr lang="hu-HU" sz="3600" b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9F99D2-5965-6BBA-2E60-8A2457D74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3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fiók felületen meg tudod tekinteni az adataidat és néhány dolgot még módosítani is tudsz, mint például a profilképedet megváltoztatni akármilyen png, jpeg fájlal és a felhasználónevedet is megváltoztathatod.</a:t>
            </a:r>
            <a:endParaRPr lang="hu-HU" sz="30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C4F2CB0-8E2B-401E-3550-936F1686F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76" y="253206"/>
            <a:ext cx="2807851" cy="6239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32355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4C77E6-661D-43B0-3E55-CE98C999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1675"/>
          </a:xfrm>
        </p:spPr>
        <p:txBody>
          <a:bodyPr>
            <a:normAutofit/>
          </a:bodyPr>
          <a:lstStyle/>
          <a:p>
            <a:r>
              <a:rPr lang="hu-HU" sz="36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További, még nem implementált ötleteink</a:t>
            </a:r>
            <a:endParaRPr lang="hu-HU" sz="3600" b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804D7C-B3F2-30F4-E14F-D4644379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70167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Még biztosan tovább lehetne fejleszteni ezt az applikációt, már van pár ötletünk is, Például: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Kétlépcsős hitelesítés, hogy biztonságosabb legyen a felhasználók fiókja.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Bármikor elérhető szerver kapcsolat.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Több testreszabhatósági lehetőség profilok és chatekhez az egyéniség kedvéért.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Még több nyelv hozzáadása, hogy még több felhasználó tudja élvezni applikációnkat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Egyszerű bejelentkezés Google fiók segítségével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Híváson át történő csevegés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7566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C9067-0118-446F-976B-DA6855EA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A4FCFC-A10E-45DA-8F2B-BC5B71D5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3758" cy="4351338"/>
          </a:xfrm>
        </p:spPr>
        <p:txBody>
          <a:bodyPr>
            <a:normAutofit/>
          </a:bodyPr>
          <a:lstStyle/>
          <a:p>
            <a:r>
              <a:rPr lang="hu-HU"/>
              <a:t>A </a:t>
            </a:r>
            <a:r>
              <a:rPr lang="hu-HU" err="1"/>
              <a:t>Chatex</a:t>
            </a:r>
            <a:r>
              <a:rPr lang="hu-HU"/>
              <a:t> célja: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alternatívát nyújtson a híres Messenger helyett,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csak az egymás közötti csevegésre fókuszáljon, amik nem ezeket a célokat szolgálták azokkal nem törődtünk,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Használat közben gyors és felhasználó barát felületet nyújtson,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Csevegéskor maradjanak meg a hasznos funkciók pl.: fájl(ok) küldése és a játékos/személyiséget kifejező funkciók is pl.: kép(</a:t>
            </a:r>
            <a:r>
              <a:rPr lang="hu-HU" err="1"/>
              <a:t>ek</a:t>
            </a:r>
            <a:r>
              <a:rPr lang="hu-HU"/>
              <a:t>) küldése.</a:t>
            </a:r>
          </a:p>
        </p:txBody>
      </p:sp>
    </p:spTree>
    <p:extLst>
      <p:ext uri="{BB962C8B-B14F-4D97-AF65-F5344CB8AC3E}">
        <p14:creationId xmlns:p14="http://schemas.microsoft.com/office/powerpoint/2010/main" val="394371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788E1A-39E4-45C9-AD36-D0B8C451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1614D2-2BB6-4E0D-9F09-DA2E2BF5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2271" cy="1840940"/>
          </a:xfrm>
        </p:spPr>
        <p:txBody>
          <a:bodyPr>
            <a:normAutofit/>
          </a:bodyPr>
          <a:lstStyle/>
          <a:p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wrote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in mind and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concise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endParaRPr lang="hu-H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3D506C-AB31-42DA-8A66-DA900D5C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08" y="1993620"/>
            <a:ext cx="3857625" cy="7524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43C61E9-57E6-47D2-9FA3-F12076CE0D43}"/>
              </a:ext>
            </a:extLst>
          </p:cNvPr>
          <p:cNvSpPr txBox="1"/>
          <p:nvPr/>
        </p:nvSpPr>
        <p:spPr>
          <a:xfrm>
            <a:off x="1708968" y="132854"/>
            <a:ext cx="51888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Oriented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5EB640-2435-4635-9330-09E0D611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45" y="365125"/>
            <a:ext cx="2159965" cy="42477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25F3F5A-0448-4486-B778-2EA1AA95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87" y="256162"/>
            <a:ext cx="4443603" cy="44656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38A9B87-0971-40E3-94A9-AB5A23BFAE3B}"/>
              </a:ext>
            </a:extLst>
          </p:cNvPr>
          <p:cNvSpPr txBox="1"/>
          <p:nvPr/>
        </p:nvSpPr>
        <p:spPr>
          <a:xfrm>
            <a:off x="1572966" y="4065235"/>
            <a:ext cx="4867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show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popup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messages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Flutter’s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fluttertoast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widget,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WhereToPercentage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popup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popup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text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stays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endParaRPr lang="hu-H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07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39448B-94D0-45DC-B77C-DA5C8F14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for Project </a:t>
            </a:r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4BA9E1-F4C3-4E08-94BD-60EBB04F624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625570"/>
            <a:ext cx="5181601" cy="27751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Android,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IDE, in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Studio,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SDK,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 and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Emulator (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a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26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hu-HU" alt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D3C712-69F2-43C1-AFE6-9F7F5AC53E0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1" y="1825625"/>
            <a:ext cx="5759388" cy="19749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Windows,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recommended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Visual Studio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"Desktop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C++"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downloading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altLang="hu-HU" sz="2600" b="0" i="0" u="none" strike="noStrike" cap="none" normalizeH="0" baseline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</a:t>
            </a:r>
            <a:r>
              <a:rPr lang="hu-HU" altLang="hu-HU" sz="26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hu-HU" altLang="hu-HU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3839383-87AB-49AC-B60B-3C9C6B32FC0C}"/>
              </a:ext>
            </a:extLst>
          </p:cNvPr>
          <p:cNvSpPr txBox="1"/>
          <p:nvPr/>
        </p:nvSpPr>
        <p:spPr>
          <a:xfrm>
            <a:off x="6019801" y="3844966"/>
            <a:ext cx="5181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managed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flutter’s</a:t>
            </a:r>
            <a:r>
              <a:rPr lang="hu-HU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  <a:endParaRPr lang="hu-HU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5005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871B4F-702C-AF0B-114D-FEA8F2E7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734332"/>
          </a:xfrm>
        </p:spPr>
        <p:txBody>
          <a:bodyPr>
            <a:normAutofit/>
          </a:bodyPr>
          <a:lstStyle/>
          <a:p>
            <a:r>
              <a:rPr lang="hu-HU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Összefoglalás</a:t>
            </a:r>
            <a:endParaRPr lang="hu-HU" sz="40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3136D-A865-A65E-DCE7-E7920D27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8463" y="838201"/>
            <a:ext cx="11843657" cy="5812970"/>
          </a:xfrm>
        </p:spPr>
        <p:txBody>
          <a:bodyPr>
            <a:noAutofit/>
          </a:bodyPr>
          <a:lstStyle/>
          <a:p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Munkamegosztás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munka során az együttműködés Discordon történő hívásokon át és a </a:t>
            </a:r>
            <a:r>
              <a:rPr lang="hu-HU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verziókezelő segítségével lett biztosítva.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Ötlettervező, projektvezető és programozó (Kiss Levente): 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Projekt témájának kitalálója, feladatok elosztása, A többi csapattárs közötti kapcsolattartás.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Fejlesztők (Kiss Levente, Szép Dániel): 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chat applikáció Frontend és Backend fejlesztése, tesztek megírása, adatbáziskezelés, funkciók megírása.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1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(Kiss Levente, Szép Dániel): 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chat applikációnk kinézetének tervezése, megírása, az összes felületen lévő egységesítése.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Dokumentáció megírása (Szép Dániel, Kiss Levente): 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 applikációt teljes fokát átölelő dokumentáció megírása, végén utolsó korrektúraolvasás.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Mesteri munkakerülés (Szabó Richárd):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Hívásokba nem megjelenés, hamar lelépés más és más kifogásokkal, kapcsolattartás leszarása.</a:t>
            </a:r>
            <a:endParaRPr lang="hu-HU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FB21ADE-04FC-5BD8-4AB1-B25938217FAA}"/>
              </a:ext>
            </a:extLst>
          </p:cNvPr>
          <p:cNvSpPr txBox="1"/>
          <p:nvPr/>
        </p:nvSpPr>
        <p:spPr>
          <a:xfrm>
            <a:off x="0" y="-5969526"/>
            <a:ext cx="11843656" cy="5457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Főbb feladatok:</a:t>
            </a:r>
            <a:endParaRPr lang="hu-HU" sz="2400" b="1"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Kiss Levente: 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Applikáció programjainak megírása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XAMPP szerver konfigurálása és fenntartása: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Apache szerver a chat applikáció teszteléséhez.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 applikáció fő dizájnjának elkészítése, amit a végén egységessé teszünk az applikáción keresztül.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Alkalmazásnak naprakészen tartása.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 alkalmazásnak különböző méreteken való futtatása.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1911A8B-FFF0-66C3-FFA1-E88CA0EA03DD}"/>
              </a:ext>
            </a:extLst>
          </p:cNvPr>
          <p:cNvSpPr txBox="1"/>
          <p:nvPr/>
        </p:nvSpPr>
        <p:spPr>
          <a:xfrm>
            <a:off x="-11843656" y="471035"/>
            <a:ext cx="11843656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Szép Dániel: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Tesztesetek megírása.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Dokumentáció és prezentáció megalkotása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nyelvhelyességének átnézése.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400" b="1"/>
              <a:t>Szabó Richárd: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/>
              <a:t>Sajnos Szabó Richárd osztálytársunk nem bírta követelményeinket teljesíteni, mert el volt foglalva a vizsgán kívüli dolgokkal (Pl.: Sorozatok nézésével).</a:t>
            </a: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19635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CAC7D-FF2F-41E0-A67F-43950DB5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in the team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B5314F4A-B331-433A-A868-9386BA2C4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947946"/>
              </p:ext>
            </p:extLst>
          </p:nvPr>
        </p:nvGraphicFramePr>
        <p:xfrm>
          <a:off x="967442" y="179206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87324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4DE664-C72A-AF32-CCE6-DFA61B48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734F11-5CB2-AEBC-EF96-B80D6C79E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Autofit/>
          </a:bodyPr>
          <a:lstStyle/>
          <a:p>
            <a:pPr marL="403860" indent="-342900">
              <a:lnSpc>
                <a:spcPct val="150000"/>
              </a:lnSpc>
              <a:spcBef>
                <a:spcPts val="1200"/>
              </a:spcBef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Ezúton szeretnénk megköszönni </a:t>
            </a: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Bloch Tamás 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tanárúrnak, a folyamatos támogatást, szakmai iránymutatást és türelmet, amellyel végigkísérte a munkáink elkészítését. Nélküle ez a vizsgaremek nem jöhetett volna létre ilyen formában.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3860" indent="-342900">
              <a:lnSpc>
                <a:spcPct val="150000"/>
              </a:lnSpc>
              <a:spcBef>
                <a:spcPts val="1200"/>
              </a:spcBef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Külön köszönettel tartozunk </a:t>
            </a:r>
            <a:r>
              <a:rPr lang="hu-HU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Pradalits Tibor </a:t>
            </a: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igazgató úrnak, aki lehetővé tette a projekt megvalósítását, valamint biztosította a szükséges feltételeket és hátteret a munkához.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56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hu-HU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Hálásak vagyunk minden segítségért és biztatásért, amit a folyamat során kaptunk.</a:t>
            </a:r>
            <a:endParaRPr lang="hu-HU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3562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6CBEE0-60AC-DC73-42C1-9183A487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30C8FFD-E8FE-1FF3-0F13-401D6C550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58282"/>
            <a:ext cx="67104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Sikeresen megvalósított célok: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alternatíva,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Nincsen egyéb alkalmazáshoz kötve pl.: Facebook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Messenger ihletésű, </a:t>
            </a:r>
            <a:r>
              <a:rPr lang="hu-HU" err="1">
                <a:latin typeface="Times New Roman"/>
                <a:cs typeface="Times New Roman"/>
              </a:rPr>
              <a:t>átdolgozott</a:t>
            </a:r>
            <a:r>
              <a:rPr lang="hu-HU">
                <a:latin typeface="Times New Roman"/>
                <a:cs typeface="Times New Roman"/>
              </a:rPr>
              <a:t> saját dizájn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>
                <a:latin typeface="Times New Roman"/>
                <a:cs typeface="Times New Roman"/>
              </a:rPr>
              <a:t>Fájlmérethez kötött csatolmányok küldése</a:t>
            </a:r>
          </a:p>
          <a:p>
            <a:pPr marL="971550" lvl="1" indent="-514350">
              <a:buFont typeface="+mj-lt"/>
              <a:buAutoNum type="arabicPeriod"/>
            </a:pPr>
            <a:endParaRPr lang="hu-HU"/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44F294-62FA-E29A-E2C6-B55CD926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770" y="575326"/>
            <a:ext cx="2567700" cy="5706000"/>
          </a:xfrm>
          <a:prstGeom prst="rect">
            <a:avLst/>
          </a:prstGeom>
        </p:spPr>
      </p:pic>
      <p:pic>
        <p:nvPicPr>
          <p:cNvPr id="7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C4C601-2303-0C7E-47FB-556428315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64" y="575326"/>
            <a:ext cx="2568306" cy="5707347"/>
          </a:xfrm>
          <a:prstGeom prst="rect">
            <a:avLst/>
          </a:prstGeom>
        </p:spPr>
      </p:pic>
      <p:pic>
        <p:nvPicPr>
          <p:cNvPr id="18" name="Kép 17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98585DA-B130-BFEC-F690-0B1AB79D5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62" y="573979"/>
            <a:ext cx="2567700" cy="5706000"/>
          </a:xfrm>
          <a:prstGeom prst="rect">
            <a:avLst/>
          </a:prstGeom>
        </p:spPr>
      </p:pic>
      <p:pic>
        <p:nvPicPr>
          <p:cNvPr id="11" name="Kép 10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8C34D3-EFA6-59A0-6A4F-8B7E9D9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92" y="573979"/>
            <a:ext cx="2567700" cy="5706000"/>
          </a:xfrm>
          <a:prstGeom prst="rect">
            <a:avLst/>
          </a:prstGeom>
        </p:spPr>
      </p:pic>
      <p:pic>
        <p:nvPicPr>
          <p:cNvPr id="22" name="Kép 21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5DF8AD-078D-A352-A65E-A77CF933D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64" y="575326"/>
            <a:ext cx="2567700" cy="5706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BF60083-CEE6-51EF-9D79-9B3FE3341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164" y="575326"/>
            <a:ext cx="2567700" cy="5706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4AD2CD-6F15-A67C-A487-78967574B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62" y="573979"/>
            <a:ext cx="2539170" cy="5706000"/>
          </a:xfrm>
          <a:prstGeom prst="rect">
            <a:avLst/>
          </a:prstGeom>
        </p:spPr>
      </p:pic>
      <p:pic>
        <p:nvPicPr>
          <p:cNvPr id="6" name="Kép 5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EB2F1C-23D9-FBD4-932D-1827427E2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262" y="573979"/>
            <a:ext cx="2567700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66840-29E2-41FA-8338-E267202F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8A4AFD-9966-43E6-9611-616F5D96F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hu-HU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Chatex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fejlesztése közben számtalan technológiát alkalmaztunk mind Frontend oldalon:</a:t>
            </a:r>
          </a:p>
          <a:p>
            <a:pPr lvl="1"/>
            <a:r>
              <a:rPr lang="hu-HU" err="1"/>
              <a:t>Flutter</a:t>
            </a:r>
            <a:r>
              <a:rPr lang="hu-HU"/>
              <a:t> (3.29.1)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Dart (3.7.0)</a:t>
            </a:r>
          </a:p>
          <a:p>
            <a:pPr lvl="1">
              <a:spcBef>
                <a:spcPts val="3000"/>
              </a:spcBef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HTML (5.2)</a:t>
            </a:r>
          </a:p>
          <a:p>
            <a:pPr lvl="1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EF22E1-A090-ABE7-43C1-A5DE33F10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/>
              <a:t>és mind Backend oldalon:</a:t>
            </a:r>
          </a:p>
          <a:p>
            <a:pPr lvl="1"/>
            <a:r>
              <a:rPr lang="hu-HU" err="1"/>
              <a:t>Ratchet</a:t>
            </a:r>
            <a:r>
              <a:rPr lang="hu-HU"/>
              <a:t> (0.4.4)</a:t>
            </a:r>
          </a:p>
          <a:p>
            <a:pPr lvl="1">
              <a:spcBef>
                <a:spcPts val="3000"/>
              </a:spcBef>
            </a:pPr>
            <a:r>
              <a:rPr lang="hu-HU"/>
              <a:t>PHP (8.2.12)</a:t>
            </a:r>
          </a:p>
          <a:p>
            <a:pPr lvl="1">
              <a:spcBef>
                <a:spcPts val="3000"/>
              </a:spcBef>
            </a:pPr>
            <a:r>
              <a:rPr lang="hu-HU" err="1"/>
              <a:t>Websocket</a:t>
            </a:r>
            <a:endParaRPr lang="hu-HU"/>
          </a:p>
        </p:txBody>
      </p:sp>
      <p:pic>
        <p:nvPicPr>
          <p:cNvPr id="12" name="Kép 11" descr="C:\Users\User\AppData\Local\Microsoft\Windows\INetCache\Content.MSO\858A72FB.tmp">
            <a:extLst>
              <a:ext uri="{FF2B5EF4-FFF2-40B4-BE49-F238E27FC236}">
                <a16:creationId xmlns:a16="http://schemas.microsoft.com/office/drawing/2014/main" id="{36DFD9AF-CC4D-4285-BF83-6E9C85C63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1" y="5125748"/>
            <a:ext cx="533699" cy="52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Kép 32" descr="9DB981C1">
            <a:extLst>
              <a:ext uri="{FF2B5EF4-FFF2-40B4-BE49-F238E27FC236}">
                <a16:creationId xmlns:a16="http://schemas.microsoft.com/office/drawing/2014/main" id="{B441AA01-ABC2-4821-9BB8-7190228C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0" y="3520009"/>
            <a:ext cx="533699" cy="5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C:\Users\User\AppData\Local\Microsoft\Windows\INetCache\Content.MSO\5E75EF49.tmp">
            <a:extLst>
              <a:ext uri="{FF2B5EF4-FFF2-40B4-BE49-F238E27FC236}">
                <a16:creationId xmlns:a16="http://schemas.microsoft.com/office/drawing/2014/main" id="{7676850B-B3B1-4239-9246-DF533E6F48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40" y="4324153"/>
            <a:ext cx="539750" cy="52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User\AppData\Local\Microsoft\Windows\INetCache\Content.MSO\A4EA993F.tmp">
            <a:extLst>
              <a:ext uri="{FF2B5EF4-FFF2-40B4-BE49-F238E27FC236}">
                <a16:creationId xmlns:a16="http://schemas.microsoft.com/office/drawing/2014/main" id="{B9100A85-6150-417C-966B-58E8BEA0F0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237" y="3055986"/>
            <a:ext cx="887068" cy="60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A képen Grafika, Betűtípus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A793D1-8FFA-51C2-9929-B01DB062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55" y="2139432"/>
            <a:ext cx="849086" cy="8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21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581482A-884B-0371-76BD-717DC3E1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53A9F-AFC2-39B9-54ED-C36DC866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A fejlesztéshez különböző IDE-ket:</a:t>
            </a:r>
          </a:p>
          <a:p>
            <a:pPr lvl="1"/>
            <a:r>
              <a:rPr lang="hu-HU"/>
              <a:t>Android </a:t>
            </a:r>
            <a:r>
              <a:rPr lang="hu-HU" err="1"/>
              <a:t>Studio</a:t>
            </a:r>
            <a:r>
              <a:rPr lang="hu-HU"/>
              <a:t> (</a:t>
            </a:r>
            <a:r>
              <a:rPr lang="hu-HU" err="1"/>
              <a:t>Meerkat</a:t>
            </a:r>
            <a:r>
              <a:rPr lang="hu-HU"/>
              <a:t>)</a:t>
            </a:r>
          </a:p>
          <a:p>
            <a:pPr lvl="1">
              <a:spcBef>
                <a:spcPts val="3000"/>
              </a:spcBef>
            </a:pPr>
            <a:r>
              <a:rPr lang="hu-HU"/>
              <a:t>Visual </a:t>
            </a:r>
            <a:r>
              <a:rPr lang="hu-HU" err="1"/>
              <a:t>Studio</a:t>
            </a:r>
            <a:r>
              <a:rPr lang="hu-HU"/>
              <a:t> Code (1.100)</a:t>
            </a:r>
          </a:p>
          <a:p>
            <a:r>
              <a:rPr lang="hu-HU"/>
              <a:t>és programokat használtunk:</a:t>
            </a:r>
          </a:p>
          <a:p>
            <a:pPr lvl="1"/>
            <a:r>
              <a:rPr lang="hu-HU"/>
              <a:t>GitHub </a:t>
            </a:r>
            <a:r>
              <a:rPr lang="hu-HU" err="1"/>
              <a:t>Desktop</a:t>
            </a:r>
            <a:r>
              <a:rPr lang="hu-HU"/>
              <a:t> (3.4.19)</a:t>
            </a:r>
          </a:p>
          <a:p>
            <a:pPr lvl="1">
              <a:spcBef>
                <a:spcPts val="3000"/>
              </a:spcBef>
            </a:pPr>
            <a:r>
              <a:rPr lang="hu-HU"/>
              <a:t>XAMPP (3.3.0)</a:t>
            </a:r>
          </a:p>
          <a:p>
            <a:pPr lvl="1">
              <a:spcBef>
                <a:spcPts val="3000"/>
              </a:spcBef>
            </a:pPr>
            <a:r>
              <a:rPr lang="hu-HU"/>
              <a:t>Postman (11.42.4)</a:t>
            </a:r>
          </a:p>
        </p:txBody>
      </p:sp>
      <p:pic>
        <p:nvPicPr>
          <p:cNvPr id="8" name="Kép 7" descr="A képen Grafika, tervezés, illusztráci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8066CFD-757A-C4EC-6789-704A03DFA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81" y="5353273"/>
            <a:ext cx="614184" cy="614184"/>
          </a:xfrm>
          <a:prstGeom prst="rect">
            <a:avLst/>
          </a:prstGeom>
        </p:spPr>
      </p:pic>
      <p:pic>
        <p:nvPicPr>
          <p:cNvPr id="10" name="Ábra 9">
            <a:extLst>
              <a:ext uri="{FF2B5EF4-FFF2-40B4-BE49-F238E27FC236}">
                <a16:creationId xmlns:a16="http://schemas.microsoft.com/office/drawing/2014/main" id="{E847D89A-0E17-A508-B033-31854605E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489" y="4539660"/>
            <a:ext cx="669184" cy="678676"/>
          </a:xfrm>
          <a:prstGeom prst="rect">
            <a:avLst/>
          </a:prstGeom>
        </p:spPr>
      </p:pic>
      <p:pic>
        <p:nvPicPr>
          <p:cNvPr id="12" name="Kép 11" descr="A képen clipart,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CE8E1C8-19B7-B8F5-CAD3-6D40DBD13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10" y="3773076"/>
            <a:ext cx="766584" cy="766584"/>
          </a:xfrm>
          <a:prstGeom prst="rect">
            <a:avLst/>
          </a:prstGeom>
        </p:spPr>
      </p:pic>
      <p:pic>
        <p:nvPicPr>
          <p:cNvPr id="14" name="Kép 13" descr="A képen szimbólum, Grafika, Acélkék, s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47FCB48-6789-602B-88BD-4DBCE6FB4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02" y="2928633"/>
            <a:ext cx="609600" cy="609600"/>
          </a:xfrm>
          <a:prstGeom prst="rect">
            <a:avLst/>
          </a:prstGeom>
        </p:spPr>
      </p:pic>
      <p:pic>
        <p:nvPicPr>
          <p:cNvPr id="3" name="Ábra 2">
            <a:extLst>
              <a:ext uri="{FF2B5EF4-FFF2-40B4-BE49-F238E27FC236}">
                <a16:creationId xmlns:a16="http://schemas.microsoft.com/office/drawing/2014/main" id="{E864F677-9CF5-15F0-3903-0C689B314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7068" y="222219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15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BE4F66-138F-10BF-1E9C-A1734BF3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AA52C-847B-D583-C6D9-3B67FEC1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057" cy="4351338"/>
          </a:xfrm>
        </p:spPr>
        <p:txBody>
          <a:bodyPr>
            <a:normAutofit/>
          </a:bodyPr>
          <a:lstStyle/>
          <a:p>
            <a:r>
              <a:rPr lang="hu-HU"/>
              <a:t>Felépítés:</a:t>
            </a:r>
          </a:p>
          <a:p>
            <a:pPr lvl="1"/>
            <a:r>
              <a:rPr lang="hu-HU"/>
              <a:t>Mappák → Fájlok (Dart/Php)</a:t>
            </a:r>
          </a:p>
          <a:p>
            <a:pPr lvl="1"/>
            <a:r>
              <a:rPr lang="hu-HU"/>
              <a:t>Minden fájl 1 dologért felel</a:t>
            </a:r>
          </a:p>
          <a:p>
            <a:pPr lvl="2"/>
            <a:r>
              <a:rPr lang="hu-HU"/>
              <a:t>Pl.: </a:t>
            </a:r>
            <a:r>
              <a:rPr lang="hu-HU" err="1"/>
              <a:t>notifications.dart</a:t>
            </a:r>
            <a:r>
              <a:rPr lang="hu-HU"/>
              <a:t>, </a:t>
            </a:r>
            <a:r>
              <a:rPr lang="hu-HU" err="1"/>
              <a:t>auth.dart</a:t>
            </a:r>
            <a:endParaRPr lang="hu-HU"/>
          </a:p>
          <a:p>
            <a:pPr lvl="1"/>
            <a:r>
              <a:rPr lang="hu-HU"/>
              <a:t>Minden mappa 1 programrészt foglal magába</a:t>
            </a:r>
          </a:p>
          <a:p>
            <a:pPr lvl="2"/>
            <a:r>
              <a:rPr lang="hu-HU"/>
              <a:t>Pl.: </a:t>
            </a:r>
            <a:r>
              <a:rPr lang="hu-HU" err="1"/>
              <a:t>logic</a:t>
            </a:r>
            <a:r>
              <a:rPr lang="hu-HU"/>
              <a:t> mappa, </a:t>
            </a:r>
            <a:r>
              <a:rPr lang="hu-HU" err="1"/>
              <a:t>components</a:t>
            </a:r>
            <a:r>
              <a:rPr lang="hu-HU"/>
              <a:t> mappák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2DCC63-E5B1-63B9-2BC8-AB14EF7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15" y="177659"/>
            <a:ext cx="2550288" cy="65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5CAE2-0F52-7BBA-74AC-914C0B3F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3B0433-B830-1AB6-FE87-0572C296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r>
              <a:rPr lang="hu-HU"/>
              <a:t>A </a:t>
            </a:r>
            <a:r>
              <a:rPr lang="hu-HU" err="1"/>
              <a:t>Chatex</a:t>
            </a:r>
            <a:r>
              <a:rPr lang="hu-HU"/>
              <a:t> működésének szerkezete:</a:t>
            </a:r>
          </a:p>
          <a:p>
            <a:pPr lvl="1"/>
            <a:r>
              <a:rPr lang="hu-HU"/>
              <a:t>Egységes folyamat: Dart → PHP → </a:t>
            </a:r>
            <a:r>
              <a:rPr lang="hu-HU" err="1"/>
              <a:t>MariaDB</a:t>
            </a:r>
            <a:r>
              <a:rPr lang="hu-HU"/>
              <a:t> adatbázis</a:t>
            </a:r>
          </a:p>
          <a:p>
            <a:pPr lvl="2"/>
            <a:r>
              <a:rPr lang="hu-HU"/>
              <a:t>Pl.: regisztráció, bejelentkezés, barátkezelés stb.</a:t>
            </a:r>
          </a:p>
          <a:p>
            <a:pPr lvl="1"/>
            <a:r>
              <a:rPr lang="hu-HU" err="1"/>
              <a:t>Websocket</a:t>
            </a:r>
            <a:r>
              <a:rPr lang="hu-HU"/>
              <a:t> folyamat: </a:t>
            </a:r>
            <a:r>
              <a:rPr lang="hu-HU" err="1"/>
              <a:t>Websocket</a:t>
            </a:r>
            <a:r>
              <a:rPr lang="hu-HU"/>
              <a:t> csatlakozás → Információ küldése → Lokális/Adatbázis adatok frissítése → </a:t>
            </a:r>
            <a:r>
              <a:rPr lang="hu-HU" err="1"/>
              <a:t>Websocket</a:t>
            </a:r>
            <a:r>
              <a:rPr lang="hu-HU"/>
              <a:t> lecsatlakozás</a:t>
            </a:r>
          </a:p>
          <a:p>
            <a:pPr lvl="2"/>
            <a:r>
              <a:rPr lang="hu-HU"/>
              <a:t>Pl.: chatek betöltése, üzenetek megjelenítése</a:t>
            </a:r>
          </a:p>
          <a:p>
            <a:pPr lvl="1"/>
            <a:r>
              <a:rPr lang="hu-HU"/>
              <a:t>Jelszó helyreállítása folyamat: Dart → PHP → Email → HTML/JS</a:t>
            </a:r>
          </a:p>
        </p:txBody>
      </p:sp>
    </p:spTree>
    <p:extLst>
      <p:ext uri="{BB962C8B-B14F-4D97-AF65-F5344CB8AC3E}">
        <p14:creationId xmlns:p14="http://schemas.microsoft.com/office/powerpoint/2010/main" val="24818404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2176EB69-B89D-E447-5EAC-554850B7F7D8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653ADB6-CBC7-D0EC-B593-970F9AEC8185}"/>
              </a:ext>
            </a:extLst>
          </p:cNvPr>
          <p:cNvSpPr txBox="1"/>
          <p:nvPr/>
        </p:nvSpPr>
        <p:spPr>
          <a:xfrm>
            <a:off x="98073" y="490632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0D9C73-0B28-7A28-8DFA-B1579580818B}"/>
              </a:ext>
            </a:extLst>
          </p:cNvPr>
          <p:cNvSpPr txBox="1"/>
          <p:nvPr/>
        </p:nvSpPr>
        <p:spPr>
          <a:xfrm>
            <a:off x="0" y="1536175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A265B0-7284-DD55-0CE7-2020A3F18A68}"/>
              </a:ext>
            </a:extLst>
          </p:cNvPr>
          <p:cNvSpPr txBox="1"/>
          <p:nvPr/>
        </p:nvSpPr>
        <p:spPr>
          <a:xfrm>
            <a:off x="0" y="982177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EFE54B-2429-E8E6-0924-4F11D9660378}"/>
              </a:ext>
            </a:extLst>
          </p:cNvPr>
          <p:cNvSpPr txBox="1"/>
          <p:nvPr/>
        </p:nvSpPr>
        <p:spPr>
          <a:xfrm>
            <a:off x="0" y="2090173"/>
            <a:ext cx="279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Regisztrálás gomb 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384DAE-68BA-04E6-2B43-69836147235C}"/>
              </a:ext>
            </a:extLst>
          </p:cNvPr>
          <p:cNvSpPr txBox="1"/>
          <p:nvPr/>
        </p:nvSpPr>
        <p:spPr>
          <a:xfrm>
            <a:off x="-14377" y="3489174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átirányítás a főképernyőre (adott nyelven)</a:t>
            </a:r>
          </a:p>
        </p:txBody>
      </p:sp>
      <p:pic>
        <p:nvPicPr>
          <p:cNvPr id="10" name="Kép 9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13DB23-4545-C72C-4DCC-3E74BA8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26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54C751-9618-306E-306D-BCBA2C27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45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4A4E05-45CE-85CA-E965-18D8BA94F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A362C48-3F1F-FD31-5A65-1888B05F9EB7}"/>
              </a:ext>
            </a:extLst>
          </p:cNvPr>
          <p:cNvSpPr txBox="1"/>
          <p:nvPr/>
        </p:nvSpPr>
        <p:spPr>
          <a:xfrm>
            <a:off x="151692" y="5364479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41144466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5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3019</Words>
  <Application>Microsoft Office PowerPoint</Application>
  <PresentationFormat>Szélesvásznú</PresentationFormat>
  <Paragraphs>362</Paragraphs>
  <Slides>34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42" baseType="lpstr">
      <vt:lpstr>Aptos</vt:lpstr>
      <vt:lpstr>Arial</vt:lpstr>
      <vt:lpstr>Calibri</vt:lpstr>
      <vt:lpstr>Courier New</vt:lpstr>
      <vt:lpstr>Symbol</vt:lpstr>
      <vt:lpstr>Times New Roman</vt:lpstr>
      <vt:lpstr>Wingdings</vt:lpstr>
      <vt:lpstr>Office-téma</vt:lpstr>
      <vt:lpstr>Chatex Egy modern, egyszerű chat alkalmazás</vt:lpstr>
      <vt:lpstr>Bevezetés:</vt:lpstr>
      <vt:lpstr>1. Szoftver Célja:</vt:lpstr>
      <vt:lpstr>1. Szoftver Célja:</vt:lpstr>
      <vt:lpstr>2. Műszaki megvalósítás</vt:lpstr>
      <vt:lpstr>2. Műszaki megvalósítás</vt:lpstr>
      <vt:lpstr>2. Műszaki megvalósítás</vt:lpstr>
      <vt:lpstr>3. Működése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4. Forráskód</vt:lpstr>
      <vt:lpstr>PowerPoint-bemutató</vt:lpstr>
      <vt:lpstr>4. Forráskód</vt:lpstr>
      <vt:lpstr>PowerPoint-bemutató</vt:lpstr>
      <vt:lpstr>Fájlstruktúra</vt:lpstr>
      <vt:lpstr>Működése</vt:lpstr>
      <vt:lpstr>Tesztelés</vt:lpstr>
      <vt:lpstr>Felhasználói információ</vt:lpstr>
      <vt:lpstr>Applikáció használatának részletes ismertetése</vt:lpstr>
      <vt:lpstr>Elfelejtett folyamatának ismertetése</vt:lpstr>
      <vt:lpstr>Barát keresése folyamat ismertetése</vt:lpstr>
      <vt:lpstr>Barátjelölések elfogadása</vt:lpstr>
      <vt:lpstr>Beállítások navigálása</vt:lpstr>
      <vt:lpstr>Fiók módosítása</vt:lpstr>
      <vt:lpstr>További, még nem implementált ötleteink</vt:lpstr>
      <vt:lpstr>Source Code</vt:lpstr>
      <vt:lpstr>Tools for Project Development</vt:lpstr>
      <vt:lpstr>Összefoglalás</vt:lpstr>
      <vt:lpstr>Distribution of work in the team</vt:lpstr>
      <vt:lpstr>Köszönetnyilvánítás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Chatex vizsgaremek</dc:title>
  <dc:creator>Szép Dani;Kiss Levente Ábris;Szabó Richárd László</dc:creator>
  <cp:lastModifiedBy>✝️🛐Jesus solos✝️🛐</cp:lastModifiedBy>
  <cp:revision>4</cp:revision>
  <dcterms:created xsi:type="dcterms:W3CDTF">2025-02-20T07:42:42Z</dcterms:created>
  <dcterms:modified xsi:type="dcterms:W3CDTF">2025-05-14T22:20:49Z</dcterms:modified>
</cp:coreProperties>
</file>